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62" r:id="rId5"/>
    <p:sldId id="260" r:id="rId6"/>
    <p:sldId id="259" r:id="rId7"/>
    <p:sldId id="263" r:id="rId8"/>
    <p:sldId id="264" r:id="rId9"/>
    <p:sldId id="265" r:id="rId10"/>
    <p:sldId id="266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917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>
        <p:scale>
          <a:sx n="50" d="100"/>
          <a:sy n="50" d="100"/>
        </p:scale>
        <p:origin x="1284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10" Type="http://schemas.openxmlformats.org/officeDocument/2006/relationships/image" Target="../media/image24.svg"/><Relationship Id="rId4" Type="http://schemas.openxmlformats.org/officeDocument/2006/relationships/image" Target="../media/image18.svg"/><Relationship Id="rId9" Type="http://schemas.openxmlformats.org/officeDocument/2006/relationships/image" Target="../media/image23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10" Type="http://schemas.openxmlformats.org/officeDocument/2006/relationships/image" Target="../media/image24.svg"/><Relationship Id="rId4" Type="http://schemas.openxmlformats.org/officeDocument/2006/relationships/image" Target="../media/image18.svg"/><Relationship Id="rId9" Type="http://schemas.openxmlformats.org/officeDocument/2006/relationships/image" Target="../media/image23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85A0BCC-DB20-4EA1-AC6C-AC7B7B3425BE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DDE830D-FD74-4A08-8512-E0273585AF1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Costa Rica aims to achieve net-zero emissions by 2050</a:t>
          </a:r>
          <a:endParaRPr lang="en-US" dirty="0"/>
        </a:p>
      </dgm:t>
    </dgm:pt>
    <dgm:pt modelId="{D287E765-BE0E-4208-97F6-D3DBFABC9838}" type="parTrans" cxnId="{0143BB4A-1A12-4986-B454-8E6685EA817E}">
      <dgm:prSet/>
      <dgm:spPr/>
      <dgm:t>
        <a:bodyPr/>
        <a:lstStyle/>
        <a:p>
          <a:endParaRPr lang="en-US"/>
        </a:p>
      </dgm:t>
    </dgm:pt>
    <dgm:pt modelId="{2F3B0A80-0ABB-479E-A0A5-6AE6B76E2286}" type="sibTrans" cxnId="{0143BB4A-1A12-4986-B454-8E6685EA817E}">
      <dgm:prSet/>
      <dgm:spPr/>
      <dgm:t>
        <a:bodyPr/>
        <a:lstStyle/>
        <a:p>
          <a:endParaRPr lang="en-US"/>
        </a:p>
      </dgm:t>
    </dgm:pt>
    <dgm:pt modelId="{4191730D-FF69-421C-8F0E-C1D3E0288CC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Transportation accounts for a significant portion of the country's emissions</a:t>
          </a:r>
          <a:endParaRPr lang="en-US" dirty="0"/>
        </a:p>
      </dgm:t>
    </dgm:pt>
    <dgm:pt modelId="{CE3D2FAC-5D27-479C-AC22-C1AF7FEAC64A}" type="parTrans" cxnId="{BF65F9ED-56C0-4919-B8F8-3774D9B5BDEF}">
      <dgm:prSet/>
      <dgm:spPr/>
      <dgm:t>
        <a:bodyPr/>
        <a:lstStyle/>
        <a:p>
          <a:endParaRPr lang="en-US"/>
        </a:p>
      </dgm:t>
    </dgm:pt>
    <dgm:pt modelId="{752997EE-BE10-494E-B110-00EFD72AFBA9}" type="sibTrans" cxnId="{BF65F9ED-56C0-4919-B8F8-3774D9B5BDEF}">
      <dgm:prSet/>
      <dgm:spPr/>
      <dgm:t>
        <a:bodyPr/>
        <a:lstStyle/>
        <a:p>
          <a:endParaRPr lang="en-US"/>
        </a:p>
      </dgm:t>
    </dgm:pt>
    <dgm:pt modelId="{5A39B390-57E5-4F97-AE62-B19278C18AC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The "Light Rail at the Metropolitan Area Costa Rica" project is a GCF-funded initiative to implement a low-carbon sustainable transport system</a:t>
          </a:r>
          <a:endParaRPr lang="en-US" dirty="0"/>
        </a:p>
      </dgm:t>
    </dgm:pt>
    <dgm:pt modelId="{CFEA1D58-0B75-415E-AC18-59F9E71948BC}" type="parTrans" cxnId="{E7538FA2-D942-4D88-982E-5D23743645AA}">
      <dgm:prSet/>
      <dgm:spPr/>
      <dgm:t>
        <a:bodyPr/>
        <a:lstStyle/>
        <a:p>
          <a:endParaRPr lang="en-US"/>
        </a:p>
      </dgm:t>
    </dgm:pt>
    <dgm:pt modelId="{E5E49C2F-E59A-4057-B859-D7183232DE5E}" type="sibTrans" cxnId="{E7538FA2-D942-4D88-982E-5D23743645AA}">
      <dgm:prSet/>
      <dgm:spPr/>
      <dgm:t>
        <a:bodyPr/>
        <a:lstStyle/>
        <a:p>
          <a:endParaRPr lang="en-US"/>
        </a:p>
      </dgm:t>
    </dgm:pt>
    <dgm:pt modelId="{88046352-B48A-458D-81E5-4C3FC3CE3692}" type="pres">
      <dgm:prSet presAssocID="{285A0BCC-DB20-4EA1-AC6C-AC7B7B3425BE}" presName="root" presStyleCnt="0">
        <dgm:presLayoutVars>
          <dgm:dir/>
          <dgm:resizeHandles val="exact"/>
        </dgm:presLayoutVars>
      </dgm:prSet>
      <dgm:spPr/>
    </dgm:pt>
    <dgm:pt modelId="{973419B4-8888-4CFD-8C43-EF1E1B14BDF6}" type="pres">
      <dgm:prSet presAssocID="{8DDE830D-FD74-4A08-8512-E0273585AF17}" presName="compNode" presStyleCnt="0"/>
      <dgm:spPr/>
    </dgm:pt>
    <dgm:pt modelId="{978B6B17-EC22-400B-8325-3014509FD58C}" type="pres">
      <dgm:prSet presAssocID="{8DDE830D-FD74-4A08-8512-E0273585AF17}" presName="bgRect" presStyleLbl="bgShp" presStyleIdx="0" presStyleCnt="3" custLinFactNeighborX="-1703" custLinFactNeighborY="-292"/>
      <dgm:spPr/>
    </dgm:pt>
    <dgm:pt modelId="{2E4C7391-B61D-46BC-AA9D-339F5BAE6EA0}" type="pres">
      <dgm:prSet presAssocID="{8DDE830D-FD74-4A08-8512-E0273585AF17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Earth Globe Americas"/>
        </a:ext>
      </dgm:extLst>
    </dgm:pt>
    <dgm:pt modelId="{BFB21AFE-0985-44F8-BA7E-7BD5FB7D002F}" type="pres">
      <dgm:prSet presAssocID="{8DDE830D-FD74-4A08-8512-E0273585AF17}" presName="spaceRect" presStyleCnt="0"/>
      <dgm:spPr/>
    </dgm:pt>
    <dgm:pt modelId="{3D729579-4D4E-46BA-B793-53B40324E8AE}" type="pres">
      <dgm:prSet presAssocID="{8DDE830D-FD74-4A08-8512-E0273585AF17}" presName="parTx" presStyleLbl="revTx" presStyleIdx="0" presStyleCnt="3">
        <dgm:presLayoutVars>
          <dgm:chMax val="0"/>
          <dgm:chPref val="0"/>
        </dgm:presLayoutVars>
      </dgm:prSet>
      <dgm:spPr/>
    </dgm:pt>
    <dgm:pt modelId="{E1CD8E00-552C-4764-BDCD-88EEE6D3AB9C}" type="pres">
      <dgm:prSet presAssocID="{2F3B0A80-0ABB-479E-A0A5-6AE6B76E2286}" presName="sibTrans" presStyleCnt="0"/>
      <dgm:spPr/>
    </dgm:pt>
    <dgm:pt modelId="{29041D04-BED6-4136-8E1B-AA555AD7FE67}" type="pres">
      <dgm:prSet presAssocID="{4191730D-FF69-421C-8F0E-C1D3E0288CC6}" presName="compNode" presStyleCnt="0"/>
      <dgm:spPr/>
    </dgm:pt>
    <dgm:pt modelId="{43C1CF12-CF0B-4ABB-86D8-BFB01B8F50A6}" type="pres">
      <dgm:prSet presAssocID="{4191730D-FF69-421C-8F0E-C1D3E0288CC6}" presName="bgRect" presStyleLbl="bgShp" presStyleIdx="1" presStyleCnt="3" custLinFactNeighborX="229"/>
      <dgm:spPr/>
    </dgm:pt>
    <dgm:pt modelId="{802A9C1D-F436-4F07-80B5-D5146BE1DD74}" type="pres">
      <dgm:prSet presAssocID="{4191730D-FF69-421C-8F0E-C1D3E0288CC6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ar"/>
        </a:ext>
      </dgm:extLst>
    </dgm:pt>
    <dgm:pt modelId="{A66CCA43-2C2E-4AFF-A339-BC107348EFEC}" type="pres">
      <dgm:prSet presAssocID="{4191730D-FF69-421C-8F0E-C1D3E0288CC6}" presName="spaceRect" presStyleCnt="0"/>
      <dgm:spPr/>
    </dgm:pt>
    <dgm:pt modelId="{1A40A27B-10A6-477F-953C-B2F302C028DC}" type="pres">
      <dgm:prSet presAssocID="{4191730D-FF69-421C-8F0E-C1D3E0288CC6}" presName="parTx" presStyleLbl="revTx" presStyleIdx="1" presStyleCnt="3">
        <dgm:presLayoutVars>
          <dgm:chMax val="0"/>
          <dgm:chPref val="0"/>
        </dgm:presLayoutVars>
      </dgm:prSet>
      <dgm:spPr/>
    </dgm:pt>
    <dgm:pt modelId="{E1F2EA75-8334-440C-A945-2B88F701F7E3}" type="pres">
      <dgm:prSet presAssocID="{752997EE-BE10-494E-B110-00EFD72AFBA9}" presName="sibTrans" presStyleCnt="0"/>
      <dgm:spPr/>
    </dgm:pt>
    <dgm:pt modelId="{6382FD7D-0D19-4784-8906-A82F0971E0F5}" type="pres">
      <dgm:prSet presAssocID="{5A39B390-57E5-4F97-AE62-B19278C18AC7}" presName="compNode" presStyleCnt="0"/>
      <dgm:spPr/>
    </dgm:pt>
    <dgm:pt modelId="{1BD572C4-6204-43E8-94E8-39A4734B2650}" type="pres">
      <dgm:prSet presAssocID="{5A39B390-57E5-4F97-AE62-B19278C18AC7}" presName="bgRect" presStyleLbl="bgShp" presStyleIdx="2" presStyleCnt="3"/>
      <dgm:spPr/>
    </dgm:pt>
    <dgm:pt modelId="{894F5A65-E643-4DAC-8679-35201D16FBCA}" type="pres">
      <dgm:prSet presAssocID="{5A39B390-57E5-4F97-AE62-B19278C18AC7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rain"/>
        </a:ext>
      </dgm:extLst>
    </dgm:pt>
    <dgm:pt modelId="{4F36EB46-436E-467C-B604-30455989E4EB}" type="pres">
      <dgm:prSet presAssocID="{5A39B390-57E5-4F97-AE62-B19278C18AC7}" presName="spaceRect" presStyleCnt="0"/>
      <dgm:spPr/>
    </dgm:pt>
    <dgm:pt modelId="{B7942F81-7DB4-4A42-9C55-682296513682}" type="pres">
      <dgm:prSet presAssocID="{5A39B390-57E5-4F97-AE62-B19278C18AC7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90FAA30B-B5EC-4A45-AAE0-E9123EC52411}" type="presOf" srcId="{4191730D-FF69-421C-8F0E-C1D3E0288CC6}" destId="{1A40A27B-10A6-477F-953C-B2F302C028DC}" srcOrd="0" destOrd="0" presId="urn:microsoft.com/office/officeart/2018/2/layout/IconVerticalSolidList"/>
    <dgm:cxn modelId="{F1596D2D-2437-4616-B833-73DD9ADF0F84}" type="presOf" srcId="{5A39B390-57E5-4F97-AE62-B19278C18AC7}" destId="{B7942F81-7DB4-4A42-9C55-682296513682}" srcOrd="0" destOrd="0" presId="urn:microsoft.com/office/officeart/2018/2/layout/IconVerticalSolidList"/>
    <dgm:cxn modelId="{0143BB4A-1A12-4986-B454-8E6685EA817E}" srcId="{285A0BCC-DB20-4EA1-AC6C-AC7B7B3425BE}" destId="{8DDE830D-FD74-4A08-8512-E0273585AF17}" srcOrd="0" destOrd="0" parTransId="{D287E765-BE0E-4208-97F6-D3DBFABC9838}" sibTransId="{2F3B0A80-0ABB-479E-A0A5-6AE6B76E2286}"/>
    <dgm:cxn modelId="{E7538FA2-D942-4D88-982E-5D23743645AA}" srcId="{285A0BCC-DB20-4EA1-AC6C-AC7B7B3425BE}" destId="{5A39B390-57E5-4F97-AE62-B19278C18AC7}" srcOrd="2" destOrd="0" parTransId="{CFEA1D58-0B75-415E-AC18-59F9E71948BC}" sibTransId="{E5E49C2F-E59A-4057-B859-D7183232DE5E}"/>
    <dgm:cxn modelId="{B1D420A9-A0E1-4FB2-8FFF-B151D54F4E06}" type="presOf" srcId="{8DDE830D-FD74-4A08-8512-E0273585AF17}" destId="{3D729579-4D4E-46BA-B793-53B40324E8AE}" srcOrd="0" destOrd="0" presId="urn:microsoft.com/office/officeart/2018/2/layout/IconVerticalSolidList"/>
    <dgm:cxn modelId="{ACB09EEB-5B39-4B05-9F4F-6D17367440C2}" type="presOf" srcId="{285A0BCC-DB20-4EA1-AC6C-AC7B7B3425BE}" destId="{88046352-B48A-458D-81E5-4C3FC3CE3692}" srcOrd="0" destOrd="0" presId="urn:microsoft.com/office/officeart/2018/2/layout/IconVerticalSolidList"/>
    <dgm:cxn modelId="{BF65F9ED-56C0-4919-B8F8-3774D9B5BDEF}" srcId="{285A0BCC-DB20-4EA1-AC6C-AC7B7B3425BE}" destId="{4191730D-FF69-421C-8F0E-C1D3E0288CC6}" srcOrd="1" destOrd="0" parTransId="{CE3D2FAC-5D27-479C-AC22-C1AF7FEAC64A}" sibTransId="{752997EE-BE10-494E-B110-00EFD72AFBA9}"/>
    <dgm:cxn modelId="{1C45D8BA-476C-47EA-BBA2-C7BB809ABCCD}" type="presParOf" srcId="{88046352-B48A-458D-81E5-4C3FC3CE3692}" destId="{973419B4-8888-4CFD-8C43-EF1E1B14BDF6}" srcOrd="0" destOrd="0" presId="urn:microsoft.com/office/officeart/2018/2/layout/IconVerticalSolidList"/>
    <dgm:cxn modelId="{1193DDAA-DFB0-4431-A4BF-7E61766B66B9}" type="presParOf" srcId="{973419B4-8888-4CFD-8C43-EF1E1B14BDF6}" destId="{978B6B17-EC22-400B-8325-3014509FD58C}" srcOrd="0" destOrd="0" presId="urn:microsoft.com/office/officeart/2018/2/layout/IconVerticalSolidList"/>
    <dgm:cxn modelId="{9C14FFFA-883E-4686-96D6-5DA0D34DA533}" type="presParOf" srcId="{973419B4-8888-4CFD-8C43-EF1E1B14BDF6}" destId="{2E4C7391-B61D-46BC-AA9D-339F5BAE6EA0}" srcOrd="1" destOrd="0" presId="urn:microsoft.com/office/officeart/2018/2/layout/IconVerticalSolidList"/>
    <dgm:cxn modelId="{86821255-5010-4D89-BC02-0B9490E9AF9F}" type="presParOf" srcId="{973419B4-8888-4CFD-8C43-EF1E1B14BDF6}" destId="{BFB21AFE-0985-44F8-BA7E-7BD5FB7D002F}" srcOrd="2" destOrd="0" presId="urn:microsoft.com/office/officeart/2018/2/layout/IconVerticalSolidList"/>
    <dgm:cxn modelId="{E59211B0-DF71-447C-A897-718D74DBC7B5}" type="presParOf" srcId="{973419B4-8888-4CFD-8C43-EF1E1B14BDF6}" destId="{3D729579-4D4E-46BA-B793-53B40324E8AE}" srcOrd="3" destOrd="0" presId="urn:microsoft.com/office/officeart/2018/2/layout/IconVerticalSolidList"/>
    <dgm:cxn modelId="{16B5A1D5-EE88-426C-8730-9B88A4CE47BD}" type="presParOf" srcId="{88046352-B48A-458D-81E5-4C3FC3CE3692}" destId="{E1CD8E00-552C-4764-BDCD-88EEE6D3AB9C}" srcOrd="1" destOrd="0" presId="urn:microsoft.com/office/officeart/2018/2/layout/IconVerticalSolidList"/>
    <dgm:cxn modelId="{7E7EB494-752B-4BCD-9F70-D67B7BB663CB}" type="presParOf" srcId="{88046352-B48A-458D-81E5-4C3FC3CE3692}" destId="{29041D04-BED6-4136-8E1B-AA555AD7FE67}" srcOrd="2" destOrd="0" presId="urn:microsoft.com/office/officeart/2018/2/layout/IconVerticalSolidList"/>
    <dgm:cxn modelId="{4E712CBD-8686-4717-88F9-15C1C0EC32BB}" type="presParOf" srcId="{29041D04-BED6-4136-8E1B-AA555AD7FE67}" destId="{43C1CF12-CF0B-4ABB-86D8-BFB01B8F50A6}" srcOrd="0" destOrd="0" presId="urn:microsoft.com/office/officeart/2018/2/layout/IconVerticalSolidList"/>
    <dgm:cxn modelId="{3417F198-1934-426F-BF97-16C676A6C71A}" type="presParOf" srcId="{29041D04-BED6-4136-8E1B-AA555AD7FE67}" destId="{802A9C1D-F436-4F07-80B5-D5146BE1DD74}" srcOrd="1" destOrd="0" presId="urn:microsoft.com/office/officeart/2018/2/layout/IconVerticalSolidList"/>
    <dgm:cxn modelId="{9775D102-F2EE-4F48-AC14-B4272C602F84}" type="presParOf" srcId="{29041D04-BED6-4136-8E1B-AA555AD7FE67}" destId="{A66CCA43-2C2E-4AFF-A339-BC107348EFEC}" srcOrd="2" destOrd="0" presId="urn:microsoft.com/office/officeart/2018/2/layout/IconVerticalSolidList"/>
    <dgm:cxn modelId="{D7D83334-F5E9-4DF0-AD6F-F3FA766F4B42}" type="presParOf" srcId="{29041D04-BED6-4136-8E1B-AA555AD7FE67}" destId="{1A40A27B-10A6-477F-953C-B2F302C028DC}" srcOrd="3" destOrd="0" presId="urn:microsoft.com/office/officeart/2018/2/layout/IconVerticalSolidList"/>
    <dgm:cxn modelId="{626B4039-0CAD-47C0-97B4-D582DA2768EB}" type="presParOf" srcId="{88046352-B48A-458D-81E5-4C3FC3CE3692}" destId="{E1F2EA75-8334-440C-A945-2B88F701F7E3}" srcOrd="3" destOrd="0" presId="urn:microsoft.com/office/officeart/2018/2/layout/IconVerticalSolidList"/>
    <dgm:cxn modelId="{3CA9C498-8F20-4F02-8D35-2B0DC70BDD51}" type="presParOf" srcId="{88046352-B48A-458D-81E5-4C3FC3CE3692}" destId="{6382FD7D-0D19-4784-8906-A82F0971E0F5}" srcOrd="4" destOrd="0" presId="urn:microsoft.com/office/officeart/2018/2/layout/IconVerticalSolidList"/>
    <dgm:cxn modelId="{A8581EFA-86A7-4C99-AA16-F43B84A3EFF3}" type="presParOf" srcId="{6382FD7D-0D19-4784-8906-A82F0971E0F5}" destId="{1BD572C4-6204-43E8-94E8-39A4734B2650}" srcOrd="0" destOrd="0" presId="urn:microsoft.com/office/officeart/2018/2/layout/IconVerticalSolidList"/>
    <dgm:cxn modelId="{FC19077C-A034-49D1-89BA-A5E6C59C8F54}" type="presParOf" srcId="{6382FD7D-0D19-4784-8906-A82F0971E0F5}" destId="{894F5A65-E643-4DAC-8679-35201D16FBCA}" srcOrd="1" destOrd="0" presId="urn:microsoft.com/office/officeart/2018/2/layout/IconVerticalSolidList"/>
    <dgm:cxn modelId="{9AB9DE3F-E1B0-49A8-81AA-0A9D5E505F44}" type="presParOf" srcId="{6382FD7D-0D19-4784-8906-A82F0971E0F5}" destId="{4F36EB46-436E-467C-B604-30455989E4EB}" srcOrd="2" destOrd="0" presId="urn:microsoft.com/office/officeart/2018/2/layout/IconVerticalSolidList"/>
    <dgm:cxn modelId="{FB692CCA-BBEB-487B-B8B0-E9D946803C46}" type="presParOf" srcId="{6382FD7D-0D19-4784-8906-A82F0971E0F5}" destId="{B7942F81-7DB4-4A42-9C55-682296513682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A8289B7-3A3F-4E16-9822-BCF27123A74A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bg_accent0_3" csCatId="mainScheme" phldr="1"/>
      <dgm:spPr/>
      <dgm:t>
        <a:bodyPr/>
        <a:lstStyle/>
        <a:p>
          <a:endParaRPr lang="en-US"/>
        </a:p>
      </dgm:t>
    </dgm:pt>
    <dgm:pt modelId="{66922B85-B096-407B-8E92-CC4539A153A8}">
      <dgm:prSet/>
      <dgm:spPr/>
      <dgm:t>
        <a:bodyPr/>
        <a:lstStyle/>
        <a:p>
          <a:r>
            <a:rPr lang="en-US" b="0" i="0"/>
            <a:t>Increased usage of a sustainable low-emission urban transport system</a:t>
          </a:r>
          <a:endParaRPr lang="en-US"/>
        </a:p>
      </dgm:t>
    </dgm:pt>
    <dgm:pt modelId="{0AEFC56D-FC00-411F-8A22-00385B8ADEDF}" type="parTrans" cxnId="{0A383D97-1CC9-4D7C-9D36-94E4E60D1916}">
      <dgm:prSet/>
      <dgm:spPr/>
      <dgm:t>
        <a:bodyPr/>
        <a:lstStyle/>
        <a:p>
          <a:endParaRPr lang="en-US"/>
        </a:p>
      </dgm:t>
    </dgm:pt>
    <dgm:pt modelId="{0BB1106C-6403-4403-BF8A-59FB88729511}" type="sibTrans" cxnId="{0A383D97-1CC9-4D7C-9D36-94E4E60D1916}">
      <dgm:prSet/>
      <dgm:spPr/>
      <dgm:t>
        <a:bodyPr/>
        <a:lstStyle/>
        <a:p>
          <a:endParaRPr lang="en-US"/>
        </a:p>
      </dgm:t>
    </dgm:pt>
    <dgm:pt modelId="{9889436A-A2E1-4AB3-AF2E-6B77B474F68F}">
      <dgm:prSet/>
      <dgm:spPr/>
      <dgm:t>
        <a:bodyPr/>
        <a:lstStyle/>
        <a:p>
          <a:r>
            <a:rPr lang="en-US" b="0" i="0"/>
            <a:t>Increased capacity of stakeholders to replicate NMT and connectivity interventions</a:t>
          </a:r>
          <a:endParaRPr lang="en-US"/>
        </a:p>
      </dgm:t>
    </dgm:pt>
    <dgm:pt modelId="{2FD303EF-90A1-41FF-B73B-37A647FBF7BF}" type="parTrans" cxnId="{28030AC4-90CE-47FB-9BE9-740BB05A341A}">
      <dgm:prSet/>
      <dgm:spPr/>
      <dgm:t>
        <a:bodyPr/>
        <a:lstStyle/>
        <a:p>
          <a:endParaRPr lang="en-US"/>
        </a:p>
      </dgm:t>
    </dgm:pt>
    <dgm:pt modelId="{24BD267B-9D63-4BD5-B5C9-AFFEE3BC2F59}" type="sibTrans" cxnId="{28030AC4-90CE-47FB-9BE9-740BB05A341A}">
      <dgm:prSet/>
      <dgm:spPr/>
      <dgm:t>
        <a:bodyPr/>
        <a:lstStyle/>
        <a:p>
          <a:endParaRPr lang="en-US"/>
        </a:p>
      </dgm:t>
    </dgm:pt>
    <dgm:pt modelId="{D0492B7D-3FAD-4D69-A7F0-D4FCDFEC701D}">
      <dgm:prSet/>
      <dgm:spPr/>
      <dgm:t>
        <a:bodyPr/>
        <a:lstStyle/>
        <a:p>
          <a:r>
            <a:rPr lang="en-US" b="0" i="0"/>
            <a:t>Reduced economic costs of mobility and air pollution</a:t>
          </a:r>
          <a:endParaRPr lang="en-US"/>
        </a:p>
      </dgm:t>
    </dgm:pt>
    <dgm:pt modelId="{941F5AF8-AAE6-41D9-A3BC-59A67B458E71}" type="parTrans" cxnId="{C6B7A7DF-E22D-4723-8CC2-AC7D88E54292}">
      <dgm:prSet/>
      <dgm:spPr/>
      <dgm:t>
        <a:bodyPr/>
        <a:lstStyle/>
        <a:p>
          <a:endParaRPr lang="en-US"/>
        </a:p>
      </dgm:t>
    </dgm:pt>
    <dgm:pt modelId="{392F514E-CBA1-4075-BC90-860BC95BF32C}" type="sibTrans" cxnId="{C6B7A7DF-E22D-4723-8CC2-AC7D88E54292}">
      <dgm:prSet/>
      <dgm:spPr/>
      <dgm:t>
        <a:bodyPr/>
        <a:lstStyle/>
        <a:p>
          <a:endParaRPr lang="en-US"/>
        </a:p>
      </dgm:t>
    </dgm:pt>
    <dgm:pt modelId="{EDE2D7FC-7DF1-4BE7-957B-C209A4134C3B}">
      <dgm:prSet/>
      <dgm:spPr/>
      <dgm:t>
        <a:bodyPr/>
        <a:lstStyle/>
        <a:p>
          <a:r>
            <a:rPr lang="en-US" b="0" i="0"/>
            <a:t>Reduced dependency on fossil fuel imports</a:t>
          </a:r>
          <a:endParaRPr lang="en-US"/>
        </a:p>
      </dgm:t>
    </dgm:pt>
    <dgm:pt modelId="{A0E0F4D7-6010-45CE-BCA1-35C269471DB5}" type="parTrans" cxnId="{7B059D42-B94B-4B46-9DAE-3E40BB29821E}">
      <dgm:prSet/>
      <dgm:spPr/>
      <dgm:t>
        <a:bodyPr/>
        <a:lstStyle/>
        <a:p>
          <a:endParaRPr lang="en-US"/>
        </a:p>
      </dgm:t>
    </dgm:pt>
    <dgm:pt modelId="{54F6B943-0904-4368-B5DE-4578B4D157C7}" type="sibTrans" cxnId="{7B059D42-B94B-4B46-9DAE-3E40BB29821E}">
      <dgm:prSet/>
      <dgm:spPr/>
      <dgm:t>
        <a:bodyPr/>
        <a:lstStyle/>
        <a:p>
          <a:endParaRPr lang="en-US"/>
        </a:p>
      </dgm:t>
    </dgm:pt>
    <dgm:pt modelId="{C71985A0-D1B8-44FB-96AA-AFC8DC659AE7}" type="pres">
      <dgm:prSet presAssocID="{AA8289B7-3A3F-4E16-9822-BCF27123A74A}" presName="root" presStyleCnt="0">
        <dgm:presLayoutVars>
          <dgm:dir/>
          <dgm:resizeHandles val="exact"/>
        </dgm:presLayoutVars>
      </dgm:prSet>
      <dgm:spPr/>
    </dgm:pt>
    <dgm:pt modelId="{2D679A1F-0835-4A84-BCBE-489D9A817A0E}" type="pres">
      <dgm:prSet presAssocID="{AA8289B7-3A3F-4E16-9822-BCF27123A74A}" presName="container" presStyleCnt="0">
        <dgm:presLayoutVars>
          <dgm:dir/>
          <dgm:resizeHandles val="exact"/>
        </dgm:presLayoutVars>
      </dgm:prSet>
      <dgm:spPr/>
    </dgm:pt>
    <dgm:pt modelId="{D95F7C97-41F8-48C7-BD08-52FEA1B570EC}" type="pres">
      <dgm:prSet presAssocID="{66922B85-B096-407B-8E92-CC4539A153A8}" presName="compNode" presStyleCnt="0"/>
      <dgm:spPr/>
    </dgm:pt>
    <dgm:pt modelId="{26FD2CB4-D015-4EEB-AFC3-97FF21C77C00}" type="pres">
      <dgm:prSet presAssocID="{66922B85-B096-407B-8E92-CC4539A153A8}" presName="iconBgRect" presStyleLbl="bgShp" presStyleIdx="0" presStyleCnt="4" custScaleX="81854" custScaleY="67888" custLinFactNeighborX="2119" custLinFactNeighborY="2445"/>
      <dgm:spPr/>
    </dgm:pt>
    <dgm:pt modelId="{3B60A76B-D917-4078-9D81-0819A239060E}" type="pres">
      <dgm:prSet presAssocID="{66922B85-B096-407B-8E92-CC4539A153A8}" presName="iconRect" presStyleLbl="node1" presStyleIdx="0" presStyleCnt="4" custScaleX="121185" custScaleY="108428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rain"/>
        </a:ext>
      </dgm:extLst>
    </dgm:pt>
    <dgm:pt modelId="{3C9E6887-2119-4743-8695-2EE863F6204C}" type="pres">
      <dgm:prSet presAssocID="{66922B85-B096-407B-8E92-CC4539A153A8}" presName="spaceRect" presStyleCnt="0"/>
      <dgm:spPr/>
    </dgm:pt>
    <dgm:pt modelId="{C4E4EC67-B86F-4DD4-B3A0-CC127829EA09}" type="pres">
      <dgm:prSet presAssocID="{66922B85-B096-407B-8E92-CC4539A153A8}" presName="textRect" presStyleLbl="revTx" presStyleIdx="0" presStyleCnt="4">
        <dgm:presLayoutVars>
          <dgm:chMax val="1"/>
          <dgm:chPref val="1"/>
        </dgm:presLayoutVars>
      </dgm:prSet>
      <dgm:spPr/>
    </dgm:pt>
    <dgm:pt modelId="{4B63B76C-071F-4ACB-9781-5C21FA94C5B9}" type="pres">
      <dgm:prSet presAssocID="{0BB1106C-6403-4403-BF8A-59FB88729511}" presName="sibTrans" presStyleLbl="sibTrans2D1" presStyleIdx="0" presStyleCnt="0"/>
      <dgm:spPr/>
    </dgm:pt>
    <dgm:pt modelId="{6A45B069-FCE9-4418-82F8-40CCF62087E6}" type="pres">
      <dgm:prSet presAssocID="{9889436A-A2E1-4AB3-AF2E-6B77B474F68F}" presName="compNode" presStyleCnt="0"/>
      <dgm:spPr/>
    </dgm:pt>
    <dgm:pt modelId="{6BBBEAB1-42A1-4450-BE2C-ED86DE8EA2E9}" type="pres">
      <dgm:prSet presAssocID="{9889436A-A2E1-4AB3-AF2E-6B77B474F68F}" presName="iconBgRect" presStyleLbl="bgShp" presStyleIdx="1" presStyleCnt="4" custScaleX="70571" custScaleY="71365"/>
      <dgm:spPr/>
    </dgm:pt>
    <dgm:pt modelId="{9B0510C5-AFD6-4FDF-A976-31261C8EF19D}" type="pres">
      <dgm:prSet presAssocID="{9889436A-A2E1-4AB3-AF2E-6B77B474F68F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D9F94634-4217-4A2D-9A69-89E5FAD3E3AD}" type="pres">
      <dgm:prSet presAssocID="{9889436A-A2E1-4AB3-AF2E-6B77B474F68F}" presName="spaceRect" presStyleCnt="0"/>
      <dgm:spPr/>
    </dgm:pt>
    <dgm:pt modelId="{2B589465-1B22-4CA5-A243-107E2266BA8E}" type="pres">
      <dgm:prSet presAssocID="{9889436A-A2E1-4AB3-AF2E-6B77B474F68F}" presName="textRect" presStyleLbl="revTx" presStyleIdx="1" presStyleCnt="4">
        <dgm:presLayoutVars>
          <dgm:chMax val="1"/>
          <dgm:chPref val="1"/>
        </dgm:presLayoutVars>
      </dgm:prSet>
      <dgm:spPr/>
    </dgm:pt>
    <dgm:pt modelId="{8825AC7A-29FF-4E15-A123-498ACD79FEE6}" type="pres">
      <dgm:prSet presAssocID="{24BD267B-9D63-4BD5-B5C9-AFFEE3BC2F59}" presName="sibTrans" presStyleLbl="sibTrans2D1" presStyleIdx="0" presStyleCnt="0"/>
      <dgm:spPr/>
    </dgm:pt>
    <dgm:pt modelId="{BBE6D934-C52E-4334-BE06-0BAB00ECFB23}" type="pres">
      <dgm:prSet presAssocID="{D0492B7D-3FAD-4D69-A7F0-D4FCDFEC701D}" presName="compNode" presStyleCnt="0"/>
      <dgm:spPr/>
    </dgm:pt>
    <dgm:pt modelId="{AD0F1310-6976-449C-BF76-8B16A095F4FF}" type="pres">
      <dgm:prSet presAssocID="{D0492B7D-3FAD-4D69-A7F0-D4FCDFEC701D}" presName="iconBgRect" presStyleLbl="bgShp" presStyleIdx="2" presStyleCnt="4" custScaleX="77220" custScaleY="78954"/>
      <dgm:spPr/>
    </dgm:pt>
    <dgm:pt modelId="{B5CF7572-1D03-490A-9032-74C5CC7904BC}" type="pres">
      <dgm:prSet presAssocID="{D0492B7D-3FAD-4D69-A7F0-D4FCDFEC701D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r"/>
        </a:ext>
      </dgm:extLst>
    </dgm:pt>
    <dgm:pt modelId="{CE72E025-3990-4862-BD24-502346FEFF4E}" type="pres">
      <dgm:prSet presAssocID="{D0492B7D-3FAD-4D69-A7F0-D4FCDFEC701D}" presName="spaceRect" presStyleCnt="0"/>
      <dgm:spPr/>
    </dgm:pt>
    <dgm:pt modelId="{8A9FD7C6-6B04-47F0-9498-B819D9DF73E2}" type="pres">
      <dgm:prSet presAssocID="{D0492B7D-3FAD-4D69-A7F0-D4FCDFEC701D}" presName="textRect" presStyleLbl="revTx" presStyleIdx="2" presStyleCnt="4">
        <dgm:presLayoutVars>
          <dgm:chMax val="1"/>
          <dgm:chPref val="1"/>
        </dgm:presLayoutVars>
      </dgm:prSet>
      <dgm:spPr/>
    </dgm:pt>
    <dgm:pt modelId="{57301EBF-C4DA-40FC-A95F-73C88200DBE6}" type="pres">
      <dgm:prSet presAssocID="{392F514E-CBA1-4075-BC90-860BC95BF32C}" presName="sibTrans" presStyleLbl="sibTrans2D1" presStyleIdx="0" presStyleCnt="0"/>
      <dgm:spPr/>
    </dgm:pt>
    <dgm:pt modelId="{C241FF5D-3454-456F-936D-66F7A45DD84F}" type="pres">
      <dgm:prSet presAssocID="{EDE2D7FC-7DF1-4BE7-957B-C209A4134C3B}" presName="compNode" presStyleCnt="0"/>
      <dgm:spPr/>
    </dgm:pt>
    <dgm:pt modelId="{82A52A55-D8A1-41AD-BFA5-B5CE6352D1A3}" type="pres">
      <dgm:prSet presAssocID="{EDE2D7FC-7DF1-4BE7-957B-C209A4134C3B}" presName="iconBgRect" presStyleLbl="bgShp" presStyleIdx="3" presStyleCnt="4" custScaleX="75781" custScaleY="78953"/>
      <dgm:spPr/>
    </dgm:pt>
    <dgm:pt modelId="{9FAF732E-E549-4363-AFCA-8CB44ABA61BD}" type="pres">
      <dgm:prSet presAssocID="{EDE2D7FC-7DF1-4BE7-957B-C209A4134C3B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ruck"/>
        </a:ext>
      </dgm:extLst>
    </dgm:pt>
    <dgm:pt modelId="{D9A034F2-AFB5-4414-ACB1-F042DCAD5E4D}" type="pres">
      <dgm:prSet presAssocID="{EDE2D7FC-7DF1-4BE7-957B-C209A4134C3B}" presName="spaceRect" presStyleCnt="0"/>
      <dgm:spPr/>
    </dgm:pt>
    <dgm:pt modelId="{C70FB7AF-DDE5-4435-A711-FA3EB8375C39}" type="pres">
      <dgm:prSet presAssocID="{EDE2D7FC-7DF1-4BE7-957B-C209A4134C3B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DE961818-CDFC-41DF-A3EF-88E52C5516EC}" type="presOf" srcId="{9889436A-A2E1-4AB3-AF2E-6B77B474F68F}" destId="{2B589465-1B22-4CA5-A243-107E2266BA8E}" srcOrd="0" destOrd="0" presId="urn:microsoft.com/office/officeart/2018/2/layout/IconCircleList"/>
    <dgm:cxn modelId="{EBBB5237-D4C0-4A4C-9D46-C2760A464CC0}" type="presOf" srcId="{66922B85-B096-407B-8E92-CC4539A153A8}" destId="{C4E4EC67-B86F-4DD4-B3A0-CC127829EA09}" srcOrd="0" destOrd="0" presId="urn:microsoft.com/office/officeart/2018/2/layout/IconCircleList"/>
    <dgm:cxn modelId="{7B059D42-B94B-4B46-9DAE-3E40BB29821E}" srcId="{AA8289B7-3A3F-4E16-9822-BCF27123A74A}" destId="{EDE2D7FC-7DF1-4BE7-957B-C209A4134C3B}" srcOrd="3" destOrd="0" parTransId="{A0E0F4D7-6010-45CE-BCA1-35C269471DB5}" sibTransId="{54F6B943-0904-4368-B5DE-4578B4D157C7}"/>
    <dgm:cxn modelId="{85A21D4A-0575-47DB-92AA-453C2D7843D3}" type="presOf" srcId="{EDE2D7FC-7DF1-4BE7-957B-C209A4134C3B}" destId="{C70FB7AF-DDE5-4435-A711-FA3EB8375C39}" srcOrd="0" destOrd="0" presId="urn:microsoft.com/office/officeart/2018/2/layout/IconCircleList"/>
    <dgm:cxn modelId="{9B26F772-F6D7-4FED-8447-147349E35571}" type="presOf" srcId="{D0492B7D-3FAD-4D69-A7F0-D4FCDFEC701D}" destId="{8A9FD7C6-6B04-47F0-9498-B819D9DF73E2}" srcOrd="0" destOrd="0" presId="urn:microsoft.com/office/officeart/2018/2/layout/IconCircleList"/>
    <dgm:cxn modelId="{7C16957F-C3C2-4A1C-973E-842880062E01}" type="presOf" srcId="{392F514E-CBA1-4075-BC90-860BC95BF32C}" destId="{57301EBF-C4DA-40FC-A95F-73C88200DBE6}" srcOrd="0" destOrd="0" presId="urn:microsoft.com/office/officeart/2018/2/layout/IconCircleList"/>
    <dgm:cxn modelId="{0A383D97-1CC9-4D7C-9D36-94E4E60D1916}" srcId="{AA8289B7-3A3F-4E16-9822-BCF27123A74A}" destId="{66922B85-B096-407B-8E92-CC4539A153A8}" srcOrd="0" destOrd="0" parTransId="{0AEFC56D-FC00-411F-8A22-00385B8ADEDF}" sibTransId="{0BB1106C-6403-4403-BF8A-59FB88729511}"/>
    <dgm:cxn modelId="{977DDCBB-6AE6-4D27-B79A-31024F24DB6C}" type="presOf" srcId="{0BB1106C-6403-4403-BF8A-59FB88729511}" destId="{4B63B76C-071F-4ACB-9781-5C21FA94C5B9}" srcOrd="0" destOrd="0" presId="urn:microsoft.com/office/officeart/2018/2/layout/IconCircleList"/>
    <dgm:cxn modelId="{28030AC4-90CE-47FB-9BE9-740BB05A341A}" srcId="{AA8289B7-3A3F-4E16-9822-BCF27123A74A}" destId="{9889436A-A2E1-4AB3-AF2E-6B77B474F68F}" srcOrd="1" destOrd="0" parTransId="{2FD303EF-90A1-41FF-B73B-37A647FBF7BF}" sibTransId="{24BD267B-9D63-4BD5-B5C9-AFFEE3BC2F59}"/>
    <dgm:cxn modelId="{C6B7A7DF-E22D-4723-8CC2-AC7D88E54292}" srcId="{AA8289B7-3A3F-4E16-9822-BCF27123A74A}" destId="{D0492B7D-3FAD-4D69-A7F0-D4FCDFEC701D}" srcOrd="2" destOrd="0" parTransId="{941F5AF8-AAE6-41D9-A3BC-59A67B458E71}" sibTransId="{392F514E-CBA1-4075-BC90-860BC95BF32C}"/>
    <dgm:cxn modelId="{F67547E4-8954-4C2A-85C4-6F6C0028C4A9}" type="presOf" srcId="{AA8289B7-3A3F-4E16-9822-BCF27123A74A}" destId="{C71985A0-D1B8-44FB-96AA-AFC8DC659AE7}" srcOrd="0" destOrd="0" presId="urn:microsoft.com/office/officeart/2018/2/layout/IconCircleList"/>
    <dgm:cxn modelId="{97A4B0FC-50C5-4F02-BC5C-604B4459814B}" type="presOf" srcId="{24BD267B-9D63-4BD5-B5C9-AFFEE3BC2F59}" destId="{8825AC7A-29FF-4E15-A123-498ACD79FEE6}" srcOrd="0" destOrd="0" presId="urn:microsoft.com/office/officeart/2018/2/layout/IconCircleList"/>
    <dgm:cxn modelId="{D181354E-3C96-4B8E-8550-23E8E1E12BE8}" type="presParOf" srcId="{C71985A0-D1B8-44FB-96AA-AFC8DC659AE7}" destId="{2D679A1F-0835-4A84-BCBE-489D9A817A0E}" srcOrd="0" destOrd="0" presId="urn:microsoft.com/office/officeart/2018/2/layout/IconCircleList"/>
    <dgm:cxn modelId="{46F93191-D4CE-48B5-9ABF-7EE1C7BB07F2}" type="presParOf" srcId="{2D679A1F-0835-4A84-BCBE-489D9A817A0E}" destId="{D95F7C97-41F8-48C7-BD08-52FEA1B570EC}" srcOrd="0" destOrd="0" presId="urn:microsoft.com/office/officeart/2018/2/layout/IconCircleList"/>
    <dgm:cxn modelId="{04E583DA-3B43-4284-B18D-8A87DB6D8384}" type="presParOf" srcId="{D95F7C97-41F8-48C7-BD08-52FEA1B570EC}" destId="{26FD2CB4-D015-4EEB-AFC3-97FF21C77C00}" srcOrd="0" destOrd="0" presId="urn:microsoft.com/office/officeart/2018/2/layout/IconCircleList"/>
    <dgm:cxn modelId="{49FE57FC-3FD3-464A-95E1-48D76EEEB751}" type="presParOf" srcId="{D95F7C97-41F8-48C7-BD08-52FEA1B570EC}" destId="{3B60A76B-D917-4078-9D81-0819A239060E}" srcOrd="1" destOrd="0" presId="urn:microsoft.com/office/officeart/2018/2/layout/IconCircleList"/>
    <dgm:cxn modelId="{3478AA2D-31D5-4DDE-AFD0-6A1CA6BB4ADE}" type="presParOf" srcId="{D95F7C97-41F8-48C7-BD08-52FEA1B570EC}" destId="{3C9E6887-2119-4743-8695-2EE863F6204C}" srcOrd="2" destOrd="0" presId="urn:microsoft.com/office/officeart/2018/2/layout/IconCircleList"/>
    <dgm:cxn modelId="{8F6F937A-8E4B-45BB-BCFD-B108262D08CD}" type="presParOf" srcId="{D95F7C97-41F8-48C7-BD08-52FEA1B570EC}" destId="{C4E4EC67-B86F-4DD4-B3A0-CC127829EA09}" srcOrd="3" destOrd="0" presId="urn:microsoft.com/office/officeart/2018/2/layout/IconCircleList"/>
    <dgm:cxn modelId="{68D9C54D-2034-426F-AE65-4A3432958269}" type="presParOf" srcId="{2D679A1F-0835-4A84-BCBE-489D9A817A0E}" destId="{4B63B76C-071F-4ACB-9781-5C21FA94C5B9}" srcOrd="1" destOrd="0" presId="urn:microsoft.com/office/officeart/2018/2/layout/IconCircleList"/>
    <dgm:cxn modelId="{510D4E60-099F-405F-BBE8-94E79BDAB22C}" type="presParOf" srcId="{2D679A1F-0835-4A84-BCBE-489D9A817A0E}" destId="{6A45B069-FCE9-4418-82F8-40CCF62087E6}" srcOrd="2" destOrd="0" presId="urn:microsoft.com/office/officeart/2018/2/layout/IconCircleList"/>
    <dgm:cxn modelId="{C1987579-EF01-41B0-9A64-F60FCF7CFE52}" type="presParOf" srcId="{6A45B069-FCE9-4418-82F8-40CCF62087E6}" destId="{6BBBEAB1-42A1-4450-BE2C-ED86DE8EA2E9}" srcOrd="0" destOrd="0" presId="urn:microsoft.com/office/officeart/2018/2/layout/IconCircleList"/>
    <dgm:cxn modelId="{1B52B19E-DB0F-4E38-8208-C8A771A0E22A}" type="presParOf" srcId="{6A45B069-FCE9-4418-82F8-40CCF62087E6}" destId="{9B0510C5-AFD6-4FDF-A976-31261C8EF19D}" srcOrd="1" destOrd="0" presId="urn:microsoft.com/office/officeart/2018/2/layout/IconCircleList"/>
    <dgm:cxn modelId="{40398F52-9031-47BA-AD3C-0B243585C673}" type="presParOf" srcId="{6A45B069-FCE9-4418-82F8-40CCF62087E6}" destId="{D9F94634-4217-4A2D-9A69-89E5FAD3E3AD}" srcOrd="2" destOrd="0" presId="urn:microsoft.com/office/officeart/2018/2/layout/IconCircleList"/>
    <dgm:cxn modelId="{016EEF9B-713D-4DD8-A9B4-75216B1FBF61}" type="presParOf" srcId="{6A45B069-FCE9-4418-82F8-40CCF62087E6}" destId="{2B589465-1B22-4CA5-A243-107E2266BA8E}" srcOrd="3" destOrd="0" presId="urn:microsoft.com/office/officeart/2018/2/layout/IconCircleList"/>
    <dgm:cxn modelId="{8D0A37D3-EF3F-43D2-9C46-24FB144A3D66}" type="presParOf" srcId="{2D679A1F-0835-4A84-BCBE-489D9A817A0E}" destId="{8825AC7A-29FF-4E15-A123-498ACD79FEE6}" srcOrd="3" destOrd="0" presId="urn:microsoft.com/office/officeart/2018/2/layout/IconCircleList"/>
    <dgm:cxn modelId="{EB235AA3-A0D0-4DB6-817B-D1FEA1795990}" type="presParOf" srcId="{2D679A1F-0835-4A84-BCBE-489D9A817A0E}" destId="{BBE6D934-C52E-4334-BE06-0BAB00ECFB23}" srcOrd="4" destOrd="0" presId="urn:microsoft.com/office/officeart/2018/2/layout/IconCircleList"/>
    <dgm:cxn modelId="{37FE4E78-3540-4371-9614-C41BADFB685B}" type="presParOf" srcId="{BBE6D934-C52E-4334-BE06-0BAB00ECFB23}" destId="{AD0F1310-6976-449C-BF76-8B16A095F4FF}" srcOrd="0" destOrd="0" presId="urn:microsoft.com/office/officeart/2018/2/layout/IconCircleList"/>
    <dgm:cxn modelId="{F2FA49B8-CB87-4802-B6EE-EAEF00B329A5}" type="presParOf" srcId="{BBE6D934-C52E-4334-BE06-0BAB00ECFB23}" destId="{B5CF7572-1D03-490A-9032-74C5CC7904BC}" srcOrd="1" destOrd="0" presId="urn:microsoft.com/office/officeart/2018/2/layout/IconCircleList"/>
    <dgm:cxn modelId="{BBE4A3C1-AC15-4604-8999-9BD7AAD376E2}" type="presParOf" srcId="{BBE6D934-C52E-4334-BE06-0BAB00ECFB23}" destId="{CE72E025-3990-4862-BD24-502346FEFF4E}" srcOrd="2" destOrd="0" presId="urn:microsoft.com/office/officeart/2018/2/layout/IconCircleList"/>
    <dgm:cxn modelId="{E466B5A8-DD3A-4068-A4D2-2CA62A4E2EB6}" type="presParOf" srcId="{BBE6D934-C52E-4334-BE06-0BAB00ECFB23}" destId="{8A9FD7C6-6B04-47F0-9498-B819D9DF73E2}" srcOrd="3" destOrd="0" presId="urn:microsoft.com/office/officeart/2018/2/layout/IconCircleList"/>
    <dgm:cxn modelId="{56808D0C-12D1-4C5A-8237-FAB1EA4BB70F}" type="presParOf" srcId="{2D679A1F-0835-4A84-BCBE-489D9A817A0E}" destId="{57301EBF-C4DA-40FC-A95F-73C88200DBE6}" srcOrd="5" destOrd="0" presId="urn:microsoft.com/office/officeart/2018/2/layout/IconCircleList"/>
    <dgm:cxn modelId="{C9964D68-09D0-4C51-BB03-24FDF122F25D}" type="presParOf" srcId="{2D679A1F-0835-4A84-BCBE-489D9A817A0E}" destId="{C241FF5D-3454-456F-936D-66F7A45DD84F}" srcOrd="6" destOrd="0" presId="urn:microsoft.com/office/officeart/2018/2/layout/IconCircleList"/>
    <dgm:cxn modelId="{172CEB43-F3FF-4623-BF4B-5D968F590E52}" type="presParOf" srcId="{C241FF5D-3454-456F-936D-66F7A45DD84F}" destId="{82A52A55-D8A1-41AD-BFA5-B5CE6352D1A3}" srcOrd="0" destOrd="0" presId="urn:microsoft.com/office/officeart/2018/2/layout/IconCircleList"/>
    <dgm:cxn modelId="{87DF268E-3753-41A6-B74D-75506E775FF4}" type="presParOf" srcId="{C241FF5D-3454-456F-936D-66F7A45DD84F}" destId="{9FAF732E-E549-4363-AFCA-8CB44ABA61BD}" srcOrd="1" destOrd="0" presId="urn:microsoft.com/office/officeart/2018/2/layout/IconCircleList"/>
    <dgm:cxn modelId="{DCF94E87-1405-4A54-A9C2-FB05B1C33436}" type="presParOf" srcId="{C241FF5D-3454-456F-936D-66F7A45DD84F}" destId="{D9A034F2-AFB5-4414-ACB1-F042DCAD5E4D}" srcOrd="2" destOrd="0" presId="urn:microsoft.com/office/officeart/2018/2/layout/IconCircleList"/>
    <dgm:cxn modelId="{D2C14C71-E58F-4842-90D5-313006165A2A}" type="presParOf" srcId="{C241FF5D-3454-456F-936D-66F7A45DD84F}" destId="{C70FB7AF-DDE5-4435-A711-FA3EB8375C39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1F161BB-1FF7-477D-920A-BF134F20FAB1}" type="doc">
      <dgm:prSet loTypeId="urn:microsoft.com/office/officeart/2018/2/layout/IconCircle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37885AD-74EE-4BC6-84EA-DF9A18CDCB09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b="0" i="0" dirty="0"/>
            <a:t>Gentrification and displacement of low-income residents in areas surrounding the light rail stations </a:t>
          </a:r>
          <a:endParaRPr lang="en-US" sz="1600" dirty="0"/>
        </a:p>
      </dgm:t>
    </dgm:pt>
    <dgm:pt modelId="{C7FB2DAE-E001-476A-B0E9-A2AEDE76898D}" type="parTrans" cxnId="{5CDEDE15-EED2-4FD4-AE35-54E3292B702B}">
      <dgm:prSet/>
      <dgm:spPr/>
      <dgm:t>
        <a:bodyPr/>
        <a:lstStyle/>
        <a:p>
          <a:endParaRPr lang="en-US"/>
        </a:p>
      </dgm:t>
    </dgm:pt>
    <dgm:pt modelId="{52890913-C52B-4B4C-AF4F-1909D2A26075}" type="sibTrans" cxnId="{5CDEDE15-EED2-4FD4-AE35-54E3292B702B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5585F10D-5EBC-4D1C-9153-0AD6DB7B5CFC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b="0" i="0" dirty="0"/>
            <a:t>Increased property values and rental rates near the light rail stations</a:t>
          </a:r>
          <a:endParaRPr lang="en-US" sz="1600" dirty="0"/>
        </a:p>
      </dgm:t>
    </dgm:pt>
    <dgm:pt modelId="{B9C25961-063B-4D9C-9678-19A4B48A224B}" type="parTrans" cxnId="{BDA445B1-A599-4E2F-B762-4C754231E29F}">
      <dgm:prSet/>
      <dgm:spPr/>
      <dgm:t>
        <a:bodyPr/>
        <a:lstStyle/>
        <a:p>
          <a:endParaRPr lang="en-US"/>
        </a:p>
      </dgm:t>
    </dgm:pt>
    <dgm:pt modelId="{7D45BB56-68C1-4BA6-941A-381CC13EC597}" type="sibTrans" cxnId="{BDA445B1-A599-4E2F-B762-4C754231E29F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ACB8DE75-5C01-4DAF-8708-B4DB24DE7FB3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b="0" i="0" dirty="0"/>
            <a:t>Potential loss of small businesses and informal economic activities due to changes in land use</a:t>
          </a:r>
          <a:endParaRPr lang="en-US" sz="1600" dirty="0"/>
        </a:p>
      </dgm:t>
    </dgm:pt>
    <dgm:pt modelId="{3A26DA04-5E30-4160-9391-9811C5672525}" type="parTrans" cxnId="{7C0D0617-98D2-4D34-8E3C-BD07377FB5F4}">
      <dgm:prSet/>
      <dgm:spPr/>
      <dgm:t>
        <a:bodyPr/>
        <a:lstStyle/>
        <a:p>
          <a:endParaRPr lang="en-US"/>
        </a:p>
      </dgm:t>
    </dgm:pt>
    <dgm:pt modelId="{F0D093DC-BAD6-4000-BF65-1257E4166FCB}" type="sibTrans" cxnId="{7C0D0617-98D2-4D34-8E3C-BD07377FB5F4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C5798B39-4DBA-4B21-9961-0613AFDE418B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b="0" i="0" dirty="0"/>
            <a:t>Increased traffic congestion during the construction phase</a:t>
          </a:r>
          <a:endParaRPr lang="en-US" sz="1600" dirty="0"/>
        </a:p>
      </dgm:t>
    </dgm:pt>
    <dgm:pt modelId="{C59889B2-9401-4508-809D-B60523D9A9B3}" type="parTrans" cxnId="{0EF3A8CB-B396-4CF8-855E-6F4F13396E82}">
      <dgm:prSet/>
      <dgm:spPr/>
      <dgm:t>
        <a:bodyPr/>
        <a:lstStyle/>
        <a:p>
          <a:endParaRPr lang="en-US"/>
        </a:p>
      </dgm:t>
    </dgm:pt>
    <dgm:pt modelId="{C28DA977-9E1A-4641-BB90-90853892D885}" type="sibTrans" cxnId="{0EF3A8CB-B396-4CF8-855E-6F4F13396E82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287E8E3E-06C3-4A3A-9E1A-F181BA86B0E5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b="0" i="0" dirty="0"/>
            <a:t>Impacts on cultural heritage sites or historic neighborhoods along the light rail route</a:t>
          </a:r>
          <a:endParaRPr lang="en-US" sz="1600" dirty="0"/>
        </a:p>
      </dgm:t>
    </dgm:pt>
    <dgm:pt modelId="{D93E6EE5-AE1D-4A3B-B47B-C7B63E8A9ECF}" type="parTrans" cxnId="{53159A86-D899-4A3F-9E72-8751559B17DE}">
      <dgm:prSet/>
      <dgm:spPr/>
      <dgm:t>
        <a:bodyPr/>
        <a:lstStyle/>
        <a:p>
          <a:endParaRPr lang="en-US"/>
        </a:p>
      </dgm:t>
    </dgm:pt>
    <dgm:pt modelId="{03648D39-426C-48B7-B24B-6EB54D2DFB87}" type="sibTrans" cxnId="{53159A86-D899-4A3F-9E72-8751559B17DE}">
      <dgm:prSet/>
      <dgm:spPr/>
      <dgm:t>
        <a:bodyPr/>
        <a:lstStyle/>
        <a:p>
          <a:endParaRPr lang="en-US"/>
        </a:p>
      </dgm:t>
    </dgm:pt>
    <dgm:pt modelId="{F68EF50A-9BA2-4B4A-99A6-DB376B00BD99}" type="pres">
      <dgm:prSet presAssocID="{C1F161BB-1FF7-477D-920A-BF134F20FAB1}" presName="root" presStyleCnt="0">
        <dgm:presLayoutVars>
          <dgm:dir/>
          <dgm:resizeHandles val="exact"/>
        </dgm:presLayoutVars>
      </dgm:prSet>
      <dgm:spPr/>
    </dgm:pt>
    <dgm:pt modelId="{C63B9ABD-31A8-41E9-88D7-E435DEA3DBBD}" type="pres">
      <dgm:prSet presAssocID="{C1F161BB-1FF7-477D-920A-BF134F20FAB1}" presName="container" presStyleCnt="0">
        <dgm:presLayoutVars>
          <dgm:dir/>
          <dgm:resizeHandles val="exact"/>
        </dgm:presLayoutVars>
      </dgm:prSet>
      <dgm:spPr/>
    </dgm:pt>
    <dgm:pt modelId="{1231A6AA-7EA0-4C14-BEB3-87B395BEAC87}" type="pres">
      <dgm:prSet presAssocID="{237885AD-74EE-4BC6-84EA-DF9A18CDCB09}" presName="compNode" presStyleCnt="0"/>
      <dgm:spPr/>
    </dgm:pt>
    <dgm:pt modelId="{79D694C0-A43C-4782-95BA-0045F7A772A9}" type="pres">
      <dgm:prSet presAssocID="{237885AD-74EE-4BC6-84EA-DF9A18CDCB09}" presName="iconBgRect" presStyleLbl="bgShp" presStyleIdx="0" presStyleCnt="5"/>
      <dgm:spPr/>
    </dgm:pt>
    <dgm:pt modelId="{0253420E-D3AC-439D-BFE3-B63063BFDB79}" type="pres">
      <dgm:prSet presAssocID="{237885AD-74EE-4BC6-84EA-DF9A18CDCB09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rain"/>
        </a:ext>
      </dgm:extLst>
    </dgm:pt>
    <dgm:pt modelId="{5293F159-405E-4C8D-BC85-5C2DF62EF2F6}" type="pres">
      <dgm:prSet presAssocID="{237885AD-74EE-4BC6-84EA-DF9A18CDCB09}" presName="spaceRect" presStyleCnt="0"/>
      <dgm:spPr/>
    </dgm:pt>
    <dgm:pt modelId="{B768B7E4-8776-4705-BD6D-A1339D8CE0A1}" type="pres">
      <dgm:prSet presAssocID="{237885AD-74EE-4BC6-84EA-DF9A18CDCB09}" presName="textRect" presStyleLbl="revTx" presStyleIdx="0" presStyleCnt="5">
        <dgm:presLayoutVars>
          <dgm:chMax val="1"/>
          <dgm:chPref val="1"/>
        </dgm:presLayoutVars>
      </dgm:prSet>
      <dgm:spPr/>
    </dgm:pt>
    <dgm:pt modelId="{1D01ABC7-834E-4D2B-A99B-6A3F1A341966}" type="pres">
      <dgm:prSet presAssocID="{52890913-C52B-4B4C-AF4F-1909D2A26075}" presName="sibTrans" presStyleLbl="sibTrans2D1" presStyleIdx="0" presStyleCnt="0"/>
      <dgm:spPr/>
    </dgm:pt>
    <dgm:pt modelId="{43FE2462-8C10-4FA3-B23F-5FF608366700}" type="pres">
      <dgm:prSet presAssocID="{5585F10D-5EBC-4D1C-9153-0AD6DB7B5CFC}" presName="compNode" presStyleCnt="0"/>
      <dgm:spPr/>
    </dgm:pt>
    <dgm:pt modelId="{D00B327A-43A7-4CFF-906D-0118805B0F9C}" type="pres">
      <dgm:prSet presAssocID="{5585F10D-5EBC-4D1C-9153-0AD6DB7B5CFC}" presName="iconBgRect" presStyleLbl="bgShp" presStyleIdx="1" presStyleCnt="5"/>
      <dgm:spPr/>
    </dgm:pt>
    <dgm:pt modelId="{C15AB05E-C9A1-4C34-9188-458A06C484A7}" type="pres">
      <dgm:prSet presAssocID="{5585F10D-5EBC-4D1C-9153-0AD6DB7B5CFC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ity"/>
        </a:ext>
      </dgm:extLst>
    </dgm:pt>
    <dgm:pt modelId="{99ED6CFE-FF65-4FFD-90A8-15B28A151ABA}" type="pres">
      <dgm:prSet presAssocID="{5585F10D-5EBC-4D1C-9153-0AD6DB7B5CFC}" presName="spaceRect" presStyleCnt="0"/>
      <dgm:spPr/>
    </dgm:pt>
    <dgm:pt modelId="{C5D75F98-2EC2-4C0C-94D6-6BFABF2EC535}" type="pres">
      <dgm:prSet presAssocID="{5585F10D-5EBC-4D1C-9153-0AD6DB7B5CFC}" presName="textRect" presStyleLbl="revTx" presStyleIdx="1" presStyleCnt="5">
        <dgm:presLayoutVars>
          <dgm:chMax val="1"/>
          <dgm:chPref val="1"/>
        </dgm:presLayoutVars>
      </dgm:prSet>
      <dgm:spPr/>
    </dgm:pt>
    <dgm:pt modelId="{6028A568-2F51-4510-B7AE-8E69286B5C8F}" type="pres">
      <dgm:prSet presAssocID="{7D45BB56-68C1-4BA6-941A-381CC13EC597}" presName="sibTrans" presStyleLbl="sibTrans2D1" presStyleIdx="0" presStyleCnt="0"/>
      <dgm:spPr/>
    </dgm:pt>
    <dgm:pt modelId="{2D0E1758-3D91-404D-AC34-A83D6A8F2866}" type="pres">
      <dgm:prSet presAssocID="{ACB8DE75-5C01-4DAF-8708-B4DB24DE7FB3}" presName="compNode" presStyleCnt="0"/>
      <dgm:spPr/>
    </dgm:pt>
    <dgm:pt modelId="{CC34CA28-319D-45A5-9DFB-A5DE25FAA0F5}" type="pres">
      <dgm:prSet presAssocID="{ACB8DE75-5C01-4DAF-8708-B4DB24DE7FB3}" presName="iconBgRect" presStyleLbl="bgShp" presStyleIdx="2" presStyleCnt="5"/>
      <dgm:spPr/>
    </dgm:pt>
    <dgm:pt modelId="{C7392490-A44B-4190-927C-14CE6FD2B121}" type="pres">
      <dgm:prSet presAssocID="{ACB8DE75-5C01-4DAF-8708-B4DB24DE7FB3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eciduous tree"/>
        </a:ext>
      </dgm:extLst>
    </dgm:pt>
    <dgm:pt modelId="{BEC3ED2A-3F23-4577-8C66-6E9890E4A040}" type="pres">
      <dgm:prSet presAssocID="{ACB8DE75-5C01-4DAF-8708-B4DB24DE7FB3}" presName="spaceRect" presStyleCnt="0"/>
      <dgm:spPr/>
    </dgm:pt>
    <dgm:pt modelId="{DE30F0A1-E50F-44D0-97BE-F0BFB84C7386}" type="pres">
      <dgm:prSet presAssocID="{ACB8DE75-5C01-4DAF-8708-B4DB24DE7FB3}" presName="textRect" presStyleLbl="revTx" presStyleIdx="2" presStyleCnt="5">
        <dgm:presLayoutVars>
          <dgm:chMax val="1"/>
          <dgm:chPref val="1"/>
        </dgm:presLayoutVars>
      </dgm:prSet>
      <dgm:spPr/>
    </dgm:pt>
    <dgm:pt modelId="{F5361BFF-6790-4CFB-97C4-15C6C99ED8D2}" type="pres">
      <dgm:prSet presAssocID="{F0D093DC-BAD6-4000-BF65-1257E4166FCB}" presName="sibTrans" presStyleLbl="sibTrans2D1" presStyleIdx="0" presStyleCnt="0"/>
      <dgm:spPr/>
    </dgm:pt>
    <dgm:pt modelId="{AB84E094-62DC-43D2-B558-27A4CE3E688B}" type="pres">
      <dgm:prSet presAssocID="{C5798B39-4DBA-4B21-9961-0613AFDE418B}" presName="compNode" presStyleCnt="0"/>
      <dgm:spPr/>
    </dgm:pt>
    <dgm:pt modelId="{08CEF095-D44E-479A-88CE-20457B4A8F3C}" type="pres">
      <dgm:prSet presAssocID="{C5798B39-4DBA-4B21-9961-0613AFDE418B}" presName="iconBgRect" presStyleLbl="bgShp" presStyleIdx="3" presStyleCnt="5"/>
      <dgm:spPr/>
    </dgm:pt>
    <dgm:pt modelId="{F8841E1D-9EB8-45F5-BCA2-E8D15E6B3C2E}" type="pres">
      <dgm:prSet presAssocID="{C5798B39-4DBA-4B21-9961-0613AFDE418B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Excavator"/>
        </a:ext>
      </dgm:extLst>
    </dgm:pt>
    <dgm:pt modelId="{2E663DF0-5DB9-4E8B-B8F9-35E18294A265}" type="pres">
      <dgm:prSet presAssocID="{C5798B39-4DBA-4B21-9961-0613AFDE418B}" presName="spaceRect" presStyleCnt="0"/>
      <dgm:spPr/>
    </dgm:pt>
    <dgm:pt modelId="{C42EB26B-DB45-4863-BAE2-AB43A68B5CCA}" type="pres">
      <dgm:prSet presAssocID="{C5798B39-4DBA-4B21-9961-0613AFDE418B}" presName="textRect" presStyleLbl="revTx" presStyleIdx="3" presStyleCnt="5">
        <dgm:presLayoutVars>
          <dgm:chMax val="1"/>
          <dgm:chPref val="1"/>
        </dgm:presLayoutVars>
      </dgm:prSet>
      <dgm:spPr/>
    </dgm:pt>
    <dgm:pt modelId="{3840FE8D-63D2-418E-9B73-AD36882AF9E6}" type="pres">
      <dgm:prSet presAssocID="{C28DA977-9E1A-4641-BB90-90853892D885}" presName="sibTrans" presStyleLbl="sibTrans2D1" presStyleIdx="0" presStyleCnt="0"/>
      <dgm:spPr/>
    </dgm:pt>
    <dgm:pt modelId="{CF888BB2-E366-44E3-8E12-A454B29F3FB5}" type="pres">
      <dgm:prSet presAssocID="{287E8E3E-06C3-4A3A-9E1A-F181BA86B0E5}" presName="compNode" presStyleCnt="0"/>
      <dgm:spPr/>
    </dgm:pt>
    <dgm:pt modelId="{69827673-4AFA-4B46-AC3A-4FA7A763E155}" type="pres">
      <dgm:prSet presAssocID="{287E8E3E-06C3-4A3A-9E1A-F181BA86B0E5}" presName="iconBgRect" presStyleLbl="bgShp" presStyleIdx="4" presStyleCnt="5"/>
      <dgm:spPr/>
    </dgm:pt>
    <dgm:pt modelId="{A4D79914-1EE8-4B6F-8618-19D90E9B7136}" type="pres">
      <dgm:prSet presAssocID="{287E8E3E-06C3-4A3A-9E1A-F181BA86B0E5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rker"/>
        </a:ext>
      </dgm:extLst>
    </dgm:pt>
    <dgm:pt modelId="{18A1C766-5775-4EC2-A82B-6ED7DC9C4F06}" type="pres">
      <dgm:prSet presAssocID="{287E8E3E-06C3-4A3A-9E1A-F181BA86B0E5}" presName="spaceRect" presStyleCnt="0"/>
      <dgm:spPr/>
    </dgm:pt>
    <dgm:pt modelId="{66DE4219-F216-4315-B3BB-9E46849E88E0}" type="pres">
      <dgm:prSet presAssocID="{287E8E3E-06C3-4A3A-9E1A-F181BA86B0E5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5CDEDE15-EED2-4FD4-AE35-54E3292B702B}" srcId="{C1F161BB-1FF7-477D-920A-BF134F20FAB1}" destId="{237885AD-74EE-4BC6-84EA-DF9A18CDCB09}" srcOrd="0" destOrd="0" parTransId="{C7FB2DAE-E001-476A-B0E9-A2AEDE76898D}" sibTransId="{52890913-C52B-4B4C-AF4F-1909D2A26075}"/>
    <dgm:cxn modelId="{7C0D0617-98D2-4D34-8E3C-BD07377FB5F4}" srcId="{C1F161BB-1FF7-477D-920A-BF134F20FAB1}" destId="{ACB8DE75-5C01-4DAF-8708-B4DB24DE7FB3}" srcOrd="2" destOrd="0" parTransId="{3A26DA04-5E30-4160-9391-9811C5672525}" sibTransId="{F0D093DC-BAD6-4000-BF65-1257E4166FCB}"/>
    <dgm:cxn modelId="{AFE72B1C-4E3F-45E0-A963-A724D3254873}" type="presOf" srcId="{5585F10D-5EBC-4D1C-9153-0AD6DB7B5CFC}" destId="{C5D75F98-2EC2-4C0C-94D6-6BFABF2EC535}" srcOrd="0" destOrd="0" presId="urn:microsoft.com/office/officeart/2018/2/layout/IconCircleList"/>
    <dgm:cxn modelId="{2B19DB2D-DB80-4604-8831-16C963F478FD}" type="presOf" srcId="{C5798B39-4DBA-4B21-9961-0613AFDE418B}" destId="{C42EB26B-DB45-4863-BAE2-AB43A68B5CCA}" srcOrd="0" destOrd="0" presId="urn:microsoft.com/office/officeart/2018/2/layout/IconCircleList"/>
    <dgm:cxn modelId="{4E5A8439-8215-4A6B-9D5B-8C34427801B9}" type="presOf" srcId="{F0D093DC-BAD6-4000-BF65-1257E4166FCB}" destId="{F5361BFF-6790-4CFB-97C4-15C6C99ED8D2}" srcOrd="0" destOrd="0" presId="urn:microsoft.com/office/officeart/2018/2/layout/IconCircleList"/>
    <dgm:cxn modelId="{A2E6FC6C-4BB7-43E0-A0BF-924255E6C414}" type="presOf" srcId="{52890913-C52B-4B4C-AF4F-1909D2A26075}" destId="{1D01ABC7-834E-4D2B-A99B-6A3F1A341966}" srcOrd="0" destOrd="0" presId="urn:microsoft.com/office/officeart/2018/2/layout/IconCircleList"/>
    <dgm:cxn modelId="{53159A86-D899-4A3F-9E72-8751559B17DE}" srcId="{C1F161BB-1FF7-477D-920A-BF134F20FAB1}" destId="{287E8E3E-06C3-4A3A-9E1A-F181BA86B0E5}" srcOrd="4" destOrd="0" parTransId="{D93E6EE5-AE1D-4A3B-B47B-C7B63E8A9ECF}" sibTransId="{03648D39-426C-48B7-B24B-6EB54D2DFB87}"/>
    <dgm:cxn modelId="{6AB8599E-BAD9-4C69-8D89-ACAF7151FBFF}" type="presOf" srcId="{ACB8DE75-5C01-4DAF-8708-B4DB24DE7FB3}" destId="{DE30F0A1-E50F-44D0-97BE-F0BFB84C7386}" srcOrd="0" destOrd="0" presId="urn:microsoft.com/office/officeart/2018/2/layout/IconCircleList"/>
    <dgm:cxn modelId="{DF8C5BA4-E9C4-4C71-96D5-A5C5100ABB54}" type="presOf" srcId="{C1F161BB-1FF7-477D-920A-BF134F20FAB1}" destId="{F68EF50A-9BA2-4B4A-99A6-DB376B00BD99}" srcOrd="0" destOrd="0" presId="urn:microsoft.com/office/officeart/2018/2/layout/IconCircleList"/>
    <dgm:cxn modelId="{CCB484A5-EC63-451A-A5B7-9A75E344C2C1}" type="presOf" srcId="{237885AD-74EE-4BC6-84EA-DF9A18CDCB09}" destId="{B768B7E4-8776-4705-BD6D-A1339D8CE0A1}" srcOrd="0" destOrd="0" presId="urn:microsoft.com/office/officeart/2018/2/layout/IconCircleList"/>
    <dgm:cxn modelId="{BDA445B1-A599-4E2F-B762-4C754231E29F}" srcId="{C1F161BB-1FF7-477D-920A-BF134F20FAB1}" destId="{5585F10D-5EBC-4D1C-9153-0AD6DB7B5CFC}" srcOrd="1" destOrd="0" parTransId="{B9C25961-063B-4D9C-9678-19A4B48A224B}" sibTransId="{7D45BB56-68C1-4BA6-941A-381CC13EC597}"/>
    <dgm:cxn modelId="{C60EE3B3-05E6-4197-948A-E12E78C9A844}" type="presOf" srcId="{7D45BB56-68C1-4BA6-941A-381CC13EC597}" destId="{6028A568-2F51-4510-B7AE-8E69286B5C8F}" srcOrd="0" destOrd="0" presId="urn:microsoft.com/office/officeart/2018/2/layout/IconCircleList"/>
    <dgm:cxn modelId="{0EF3A8CB-B396-4CF8-855E-6F4F13396E82}" srcId="{C1F161BB-1FF7-477D-920A-BF134F20FAB1}" destId="{C5798B39-4DBA-4B21-9961-0613AFDE418B}" srcOrd="3" destOrd="0" parTransId="{C59889B2-9401-4508-809D-B60523D9A9B3}" sibTransId="{C28DA977-9E1A-4641-BB90-90853892D885}"/>
    <dgm:cxn modelId="{1F6984EC-8B9F-4F98-94C5-ED727F7B3A6A}" type="presOf" srcId="{287E8E3E-06C3-4A3A-9E1A-F181BA86B0E5}" destId="{66DE4219-F216-4315-B3BB-9E46849E88E0}" srcOrd="0" destOrd="0" presId="urn:microsoft.com/office/officeart/2018/2/layout/IconCircleList"/>
    <dgm:cxn modelId="{048A3DFE-220C-4D50-A9C8-3DB494572AE1}" type="presOf" srcId="{C28DA977-9E1A-4641-BB90-90853892D885}" destId="{3840FE8D-63D2-418E-9B73-AD36882AF9E6}" srcOrd="0" destOrd="0" presId="urn:microsoft.com/office/officeart/2018/2/layout/IconCircleList"/>
    <dgm:cxn modelId="{4A459C25-005F-4C77-BD5D-8B71B5B3A54A}" type="presParOf" srcId="{F68EF50A-9BA2-4B4A-99A6-DB376B00BD99}" destId="{C63B9ABD-31A8-41E9-88D7-E435DEA3DBBD}" srcOrd="0" destOrd="0" presId="urn:microsoft.com/office/officeart/2018/2/layout/IconCircleList"/>
    <dgm:cxn modelId="{FA9BAEAE-950C-4EBB-86C3-4465F45B7B79}" type="presParOf" srcId="{C63B9ABD-31A8-41E9-88D7-E435DEA3DBBD}" destId="{1231A6AA-7EA0-4C14-BEB3-87B395BEAC87}" srcOrd="0" destOrd="0" presId="urn:microsoft.com/office/officeart/2018/2/layout/IconCircleList"/>
    <dgm:cxn modelId="{423E3EAA-1EA8-477F-BA69-6C60B927978D}" type="presParOf" srcId="{1231A6AA-7EA0-4C14-BEB3-87B395BEAC87}" destId="{79D694C0-A43C-4782-95BA-0045F7A772A9}" srcOrd="0" destOrd="0" presId="urn:microsoft.com/office/officeart/2018/2/layout/IconCircleList"/>
    <dgm:cxn modelId="{EFC68A80-729B-4AE4-AE7A-A72316D2901D}" type="presParOf" srcId="{1231A6AA-7EA0-4C14-BEB3-87B395BEAC87}" destId="{0253420E-D3AC-439D-BFE3-B63063BFDB79}" srcOrd="1" destOrd="0" presId="urn:microsoft.com/office/officeart/2018/2/layout/IconCircleList"/>
    <dgm:cxn modelId="{E8622D0C-A899-4C53-A664-6E7867AC9303}" type="presParOf" srcId="{1231A6AA-7EA0-4C14-BEB3-87B395BEAC87}" destId="{5293F159-405E-4C8D-BC85-5C2DF62EF2F6}" srcOrd="2" destOrd="0" presId="urn:microsoft.com/office/officeart/2018/2/layout/IconCircleList"/>
    <dgm:cxn modelId="{1C176FAB-E56F-4CB4-9EEC-28E61DEEB116}" type="presParOf" srcId="{1231A6AA-7EA0-4C14-BEB3-87B395BEAC87}" destId="{B768B7E4-8776-4705-BD6D-A1339D8CE0A1}" srcOrd="3" destOrd="0" presId="urn:microsoft.com/office/officeart/2018/2/layout/IconCircleList"/>
    <dgm:cxn modelId="{F242F75F-6E09-49F5-9DB6-B45966EF5B8A}" type="presParOf" srcId="{C63B9ABD-31A8-41E9-88D7-E435DEA3DBBD}" destId="{1D01ABC7-834E-4D2B-A99B-6A3F1A341966}" srcOrd="1" destOrd="0" presId="urn:microsoft.com/office/officeart/2018/2/layout/IconCircleList"/>
    <dgm:cxn modelId="{F52518A8-7E32-4132-8009-7BF016389FFA}" type="presParOf" srcId="{C63B9ABD-31A8-41E9-88D7-E435DEA3DBBD}" destId="{43FE2462-8C10-4FA3-B23F-5FF608366700}" srcOrd="2" destOrd="0" presId="urn:microsoft.com/office/officeart/2018/2/layout/IconCircleList"/>
    <dgm:cxn modelId="{7F1806C1-4C16-44AA-A22C-5311A6E0F067}" type="presParOf" srcId="{43FE2462-8C10-4FA3-B23F-5FF608366700}" destId="{D00B327A-43A7-4CFF-906D-0118805B0F9C}" srcOrd="0" destOrd="0" presId="urn:microsoft.com/office/officeart/2018/2/layout/IconCircleList"/>
    <dgm:cxn modelId="{DC416C61-3F67-4CC6-95C0-8CCC3CA9C42C}" type="presParOf" srcId="{43FE2462-8C10-4FA3-B23F-5FF608366700}" destId="{C15AB05E-C9A1-4C34-9188-458A06C484A7}" srcOrd="1" destOrd="0" presId="urn:microsoft.com/office/officeart/2018/2/layout/IconCircleList"/>
    <dgm:cxn modelId="{AF820D15-D1E6-440C-A65C-801291AA5694}" type="presParOf" srcId="{43FE2462-8C10-4FA3-B23F-5FF608366700}" destId="{99ED6CFE-FF65-4FFD-90A8-15B28A151ABA}" srcOrd="2" destOrd="0" presId="urn:microsoft.com/office/officeart/2018/2/layout/IconCircleList"/>
    <dgm:cxn modelId="{1271FAE5-DD12-4E48-8430-7DCAB55257CB}" type="presParOf" srcId="{43FE2462-8C10-4FA3-B23F-5FF608366700}" destId="{C5D75F98-2EC2-4C0C-94D6-6BFABF2EC535}" srcOrd="3" destOrd="0" presId="urn:microsoft.com/office/officeart/2018/2/layout/IconCircleList"/>
    <dgm:cxn modelId="{47E767BD-3ED3-47E1-BF63-EF5D660FC254}" type="presParOf" srcId="{C63B9ABD-31A8-41E9-88D7-E435DEA3DBBD}" destId="{6028A568-2F51-4510-B7AE-8E69286B5C8F}" srcOrd="3" destOrd="0" presId="urn:microsoft.com/office/officeart/2018/2/layout/IconCircleList"/>
    <dgm:cxn modelId="{0016FDB3-9E31-4F2E-A0E5-82B27E62A6FC}" type="presParOf" srcId="{C63B9ABD-31A8-41E9-88D7-E435DEA3DBBD}" destId="{2D0E1758-3D91-404D-AC34-A83D6A8F2866}" srcOrd="4" destOrd="0" presId="urn:microsoft.com/office/officeart/2018/2/layout/IconCircleList"/>
    <dgm:cxn modelId="{C0DAFF6D-A159-4104-8A30-63F93EFAD0E8}" type="presParOf" srcId="{2D0E1758-3D91-404D-AC34-A83D6A8F2866}" destId="{CC34CA28-319D-45A5-9DFB-A5DE25FAA0F5}" srcOrd="0" destOrd="0" presId="urn:microsoft.com/office/officeart/2018/2/layout/IconCircleList"/>
    <dgm:cxn modelId="{8B6F5F68-5932-4898-AE7F-8648FE1EB31B}" type="presParOf" srcId="{2D0E1758-3D91-404D-AC34-A83D6A8F2866}" destId="{C7392490-A44B-4190-927C-14CE6FD2B121}" srcOrd="1" destOrd="0" presId="urn:microsoft.com/office/officeart/2018/2/layout/IconCircleList"/>
    <dgm:cxn modelId="{09478285-00B4-4E8A-ACF2-1CE7FCD58E3F}" type="presParOf" srcId="{2D0E1758-3D91-404D-AC34-A83D6A8F2866}" destId="{BEC3ED2A-3F23-4577-8C66-6E9890E4A040}" srcOrd="2" destOrd="0" presId="urn:microsoft.com/office/officeart/2018/2/layout/IconCircleList"/>
    <dgm:cxn modelId="{579BB0C3-0511-47B8-A7E4-0BF6E10E1D55}" type="presParOf" srcId="{2D0E1758-3D91-404D-AC34-A83D6A8F2866}" destId="{DE30F0A1-E50F-44D0-97BE-F0BFB84C7386}" srcOrd="3" destOrd="0" presId="urn:microsoft.com/office/officeart/2018/2/layout/IconCircleList"/>
    <dgm:cxn modelId="{F592329A-80D3-4BBF-9126-063C3F63751F}" type="presParOf" srcId="{C63B9ABD-31A8-41E9-88D7-E435DEA3DBBD}" destId="{F5361BFF-6790-4CFB-97C4-15C6C99ED8D2}" srcOrd="5" destOrd="0" presId="urn:microsoft.com/office/officeart/2018/2/layout/IconCircleList"/>
    <dgm:cxn modelId="{B86C0274-59CE-49CB-92BD-44F87ED28688}" type="presParOf" srcId="{C63B9ABD-31A8-41E9-88D7-E435DEA3DBBD}" destId="{AB84E094-62DC-43D2-B558-27A4CE3E688B}" srcOrd="6" destOrd="0" presId="urn:microsoft.com/office/officeart/2018/2/layout/IconCircleList"/>
    <dgm:cxn modelId="{5767BD5D-511C-4EED-9C1C-82543EE24858}" type="presParOf" srcId="{AB84E094-62DC-43D2-B558-27A4CE3E688B}" destId="{08CEF095-D44E-479A-88CE-20457B4A8F3C}" srcOrd="0" destOrd="0" presId="urn:microsoft.com/office/officeart/2018/2/layout/IconCircleList"/>
    <dgm:cxn modelId="{4BE08886-9E23-4485-9308-763D635F8963}" type="presParOf" srcId="{AB84E094-62DC-43D2-B558-27A4CE3E688B}" destId="{F8841E1D-9EB8-45F5-BCA2-E8D15E6B3C2E}" srcOrd="1" destOrd="0" presId="urn:microsoft.com/office/officeart/2018/2/layout/IconCircleList"/>
    <dgm:cxn modelId="{596B3B16-A031-4390-8242-875060874E10}" type="presParOf" srcId="{AB84E094-62DC-43D2-B558-27A4CE3E688B}" destId="{2E663DF0-5DB9-4E8B-B8F9-35E18294A265}" srcOrd="2" destOrd="0" presId="urn:microsoft.com/office/officeart/2018/2/layout/IconCircleList"/>
    <dgm:cxn modelId="{7607F7D0-DAF9-4C81-AE16-AABC33AC4F36}" type="presParOf" srcId="{AB84E094-62DC-43D2-B558-27A4CE3E688B}" destId="{C42EB26B-DB45-4863-BAE2-AB43A68B5CCA}" srcOrd="3" destOrd="0" presId="urn:microsoft.com/office/officeart/2018/2/layout/IconCircleList"/>
    <dgm:cxn modelId="{8374D5FB-011A-43F7-85FE-EF3933043147}" type="presParOf" srcId="{C63B9ABD-31A8-41E9-88D7-E435DEA3DBBD}" destId="{3840FE8D-63D2-418E-9B73-AD36882AF9E6}" srcOrd="7" destOrd="0" presId="urn:microsoft.com/office/officeart/2018/2/layout/IconCircleList"/>
    <dgm:cxn modelId="{9989837F-5278-4C8A-A35C-B26864BA833E}" type="presParOf" srcId="{C63B9ABD-31A8-41E9-88D7-E435DEA3DBBD}" destId="{CF888BB2-E366-44E3-8E12-A454B29F3FB5}" srcOrd="8" destOrd="0" presId="urn:microsoft.com/office/officeart/2018/2/layout/IconCircleList"/>
    <dgm:cxn modelId="{19024FB8-BD87-4A22-B00C-1AE188281C60}" type="presParOf" srcId="{CF888BB2-E366-44E3-8E12-A454B29F3FB5}" destId="{69827673-4AFA-4B46-AC3A-4FA7A763E155}" srcOrd="0" destOrd="0" presId="urn:microsoft.com/office/officeart/2018/2/layout/IconCircleList"/>
    <dgm:cxn modelId="{63B95EE3-EDD9-4680-A71F-674DF08D429F}" type="presParOf" srcId="{CF888BB2-E366-44E3-8E12-A454B29F3FB5}" destId="{A4D79914-1EE8-4B6F-8618-19D90E9B7136}" srcOrd="1" destOrd="0" presId="urn:microsoft.com/office/officeart/2018/2/layout/IconCircleList"/>
    <dgm:cxn modelId="{114C244B-8440-4CD9-AA2F-64023F8E406D}" type="presParOf" srcId="{CF888BB2-E366-44E3-8E12-A454B29F3FB5}" destId="{18A1C766-5775-4EC2-A82B-6ED7DC9C4F06}" srcOrd="2" destOrd="0" presId="urn:microsoft.com/office/officeart/2018/2/layout/IconCircleList"/>
    <dgm:cxn modelId="{6D768169-717F-4B81-93F8-2977DAA5E9B0}" type="presParOf" srcId="{CF888BB2-E366-44E3-8E12-A454B29F3FB5}" destId="{66DE4219-F216-4315-B3BB-9E46849E88E0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8B6B17-EC22-400B-8325-3014509FD58C}">
      <dsp:nvSpPr>
        <dsp:cNvPr id="0" name=""/>
        <dsp:cNvSpPr/>
      </dsp:nvSpPr>
      <dsp:spPr>
        <a:xfrm>
          <a:off x="0" y="0"/>
          <a:ext cx="5079191" cy="100517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E4C7391-B61D-46BC-AA9D-339F5BAE6EA0}">
      <dsp:nvSpPr>
        <dsp:cNvPr id="0" name=""/>
        <dsp:cNvSpPr/>
      </dsp:nvSpPr>
      <dsp:spPr>
        <a:xfrm>
          <a:off x="304066" y="229099"/>
          <a:ext cx="553388" cy="55284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729579-4D4E-46BA-B793-53B40324E8AE}">
      <dsp:nvSpPr>
        <dsp:cNvPr id="0" name=""/>
        <dsp:cNvSpPr/>
      </dsp:nvSpPr>
      <dsp:spPr>
        <a:xfrm>
          <a:off x="1161522" y="2934"/>
          <a:ext cx="3856652" cy="10061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485" tIns="106485" rIns="106485" bIns="106485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/>
            <a:t>Costa Rica aims to achieve net-zero emissions by 2050</a:t>
          </a:r>
          <a:endParaRPr lang="en-US" sz="1400" kern="1200" dirty="0"/>
        </a:p>
      </dsp:txBody>
      <dsp:txXfrm>
        <a:off x="1161522" y="2934"/>
        <a:ext cx="3856652" cy="1006161"/>
      </dsp:txXfrm>
    </dsp:sp>
    <dsp:sp modelId="{43C1CF12-CF0B-4ABB-86D8-BFB01B8F50A6}">
      <dsp:nvSpPr>
        <dsp:cNvPr id="0" name=""/>
        <dsp:cNvSpPr/>
      </dsp:nvSpPr>
      <dsp:spPr>
        <a:xfrm>
          <a:off x="0" y="1245839"/>
          <a:ext cx="5079191" cy="100517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02A9C1D-F436-4F07-80B5-D5146BE1DD74}">
      <dsp:nvSpPr>
        <dsp:cNvPr id="0" name=""/>
        <dsp:cNvSpPr/>
      </dsp:nvSpPr>
      <dsp:spPr>
        <a:xfrm>
          <a:off x="304066" y="1472004"/>
          <a:ext cx="553388" cy="55284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40A27B-10A6-477F-953C-B2F302C028DC}">
      <dsp:nvSpPr>
        <dsp:cNvPr id="0" name=""/>
        <dsp:cNvSpPr/>
      </dsp:nvSpPr>
      <dsp:spPr>
        <a:xfrm>
          <a:off x="1161522" y="1245839"/>
          <a:ext cx="3856652" cy="10061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485" tIns="106485" rIns="106485" bIns="106485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/>
            <a:t>Transportation accounts for a significant portion of the country's emissions</a:t>
          </a:r>
          <a:endParaRPr lang="en-US" sz="1400" kern="1200" dirty="0"/>
        </a:p>
      </dsp:txBody>
      <dsp:txXfrm>
        <a:off x="1161522" y="1245839"/>
        <a:ext cx="3856652" cy="1006161"/>
      </dsp:txXfrm>
    </dsp:sp>
    <dsp:sp modelId="{1BD572C4-6204-43E8-94E8-39A4734B2650}">
      <dsp:nvSpPr>
        <dsp:cNvPr id="0" name=""/>
        <dsp:cNvSpPr/>
      </dsp:nvSpPr>
      <dsp:spPr>
        <a:xfrm>
          <a:off x="0" y="2488745"/>
          <a:ext cx="5079191" cy="100517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94F5A65-E643-4DAC-8679-35201D16FBCA}">
      <dsp:nvSpPr>
        <dsp:cNvPr id="0" name=""/>
        <dsp:cNvSpPr/>
      </dsp:nvSpPr>
      <dsp:spPr>
        <a:xfrm>
          <a:off x="304363" y="2714910"/>
          <a:ext cx="553388" cy="55284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942F81-7DB4-4A42-9C55-682296513682}">
      <dsp:nvSpPr>
        <dsp:cNvPr id="0" name=""/>
        <dsp:cNvSpPr/>
      </dsp:nvSpPr>
      <dsp:spPr>
        <a:xfrm>
          <a:off x="1162116" y="2488745"/>
          <a:ext cx="3856652" cy="10061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485" tIns="106485" rIns="106485" bIns="106485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/>
            <a:t>The "Light Rail at the Metropolitan Area Costa Rica" project is a GCF-funded initiative to implement a low-carbon sustainable transport system</a:t>
          </a:r>
          <a:endParaRPr lang="en-US" sz="1400" kern="1200" dirty="0"/>
        </a:p>
      </dsp:txBody>
      <dsp:txXfrm>
        <a:off x="1162116" y="2488745"/>
        <a:ext cx="3856652" cy="100616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FD2CB4-D015-4EEB-AFC3-97FF21C77C00}">
      <dsp:nvSpPr>
        <dsp:cNvPr id="0" name=""/>
        <dsp:cNvSpPr/>
      </dsp:nvSpPr>
      <dsp:spPr>
        <a:xfrm>
          <a:off x="131623" y="657963"/>
          <a:ext cx="1153344" cy="956559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B60A76B-D917-4078-9D81-0819A239060E}">
      <dsp:nvSpPr>
        <dsp:cNvPr id="0" name=""/>
        <dsp:cNvSpPr/>
      </dsp:nvSpPr>
      <dsp:spPr>
        <a:xfrm>
          <a:off x="183254" y="658736"/>
          <a:ext cx="990366" cy="88611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E4EC67-B86F-4DD4-B3A0-CC127829EA09}">
      <dsp:nvSpPr>
        <dsp:cNvPr id="0" name=""/>
        <dsp:cNvSpPr/>
      </dsp:nvSpPr>
      <dsp:spPr>
        <a:xfrm>
          <a:off x="1684885" y="397279"/>
          <a:ext cx="3321276" cy="14090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/>
            <a:t>Increased usage of a sustainable low-emission urban transport system</a:t>
          </a:r>
          <a:endParaRPr lang="en-US" sz="2400" kern="1200"/>
        </a:p>
      </dsp:txBody>
      <dsp:txXfrm>
        <a:off x="1684885" y="397279"/>
        <a:ext cx="3321276" cy="1409026"/>
      </dsp:txXfrm>
    </dsp:sp>
    <dsp:sp modelId="{6BBBEAB1-42A1-4450-BE2C-ED86DE8EA2E9}">
      <dsp:nvSpPr>
        <dsp:cNvPr id="0" name=""/>
        <dsp:cNvSpPr/>
      </dsp:nvSpPr>
      <dsp:spPr>
        <a:xfrm>
          <a:off x="5584869" y="599016"/>
          <a:ext cx="994364" cy="1005551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B0510C5-AFD6-4FDF-A976-31261C8EF19D}">
      <dsp:nvSpPr>
        <dsp:cNvPr id="0" name=""/>
        <dsp:cNvSpPr/>
      </dsp:nvSpPr>
      <dsp:spPr>
        <a:xfrm>
          <a:off x="5673434" y="693174"/>
          <a:ext cx="817235" cy="81723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B589465-1B22-4CA5-A243-107E2266BA8E}">
      <dsp:nvSpPr>
        <dsp:cNvPr id="0" name=""/>
        <dsp:cNvSpPr/>
      </dsp:nvSpPr>
      <dsp:spPr>
        <a:xfrm>
          <a:off x="7088499" y="397279"/>
          <a:ext cx="3321276" cy="14090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/>
            <a:t>Increased capacity of stakeholders to replicate NMT and connectivity interventions</a:t>
          </a:r>
          <a:endParaRPr lang="en-US" sz="2400" kern="1200"/>
        </a:p>
      </dsp:txBody>
      <dsp:txXfrm>
        <a:off x="7088499" y="397279"/>
        <a:ext cx="3321276" cy="1409026"/>
      </dsp:txXfrm>
    </dsp:sp>
    <dsp:sp modelId="{AD0F1310-6976-449C-BF76-8B16A095F4FF}">
      <dsp:nvSpPr>
        <dsp:cNvPr id="0" name=""/>
        <dsp:cNvSpPr/>
      </dsp:nvSpPr>
      <dsp:spPr>
        <a:xfrm>
          <a:off x="101765" y="2694510"/>
          <a:ext cx="1088050" cy="1112482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5CF7572-1D03-490A-9032-74C5CC7904BC}">
      <dsp:nvSpPr>
        <dsp:cNvPr id="0" name=""/>
        <dsp:cNvSpPr/>
      </dsp:nvSpPr>
      <dsp:spPr>
        <a:xfrm>
          <a:off x="237173" y="2842133"/>
          <a:ext cx="817235" cy="81723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9FD7C6-6B04-47F0-9498-B819D9DF73E2}">
      <dsp:nvSpPr>
        <dsp:cNvPr id="0" name=""/>
        <dsp:cNvSpPr/>
      </dsp:nvSpPr>
      <dsp:spPr>
        <a:xfrm>
          <a:off x="1652238" y="2546238"/>
          <a:ext cx="3321276" cy="14090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/>
            <a:t>Reduced economic costs of mobility and air pollution</a:t>
          </a:r>
          <a:endParaRPr lang="en-US" sz="2400" kern="1200"/>
        </a:p>
      </dsp:txBody>
      <dsp:txXfrm>
        <a:off x="1652238" y="2546238"/>
        <a:ext cx="3321276" cy="1409026"/>
      </dsp:txXfrm>
    </dsp:sp>
    <dsp:sp modelId="{82A52A55-D8A1-41AD-BFA5-B5CE6352D1A3}">
      <dsp:nvSpPr>
        <dsp:cNvPr id="0" name=""/>
        <dsp:cNvSpPr/>
      </dsp:nvSpPr>
      <dsp:spPr>
        <a:xfrm>
          <a:off x="5552222" y="2694517"/>
          <a:ext cx="1067774" cy="1112468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FAF732E-E549-4363-AFCA-8CB44ABA61BD}">
      <dsp:nvSpPr>
        <dsp:cNvPr id="0" name=""/>
        <dsp:cNvSpPr/>
      </dsp:nvSpPr>
      <dsp:spPr>
        <a:xfrm>
          <a:off x="5677492" y="2842133"/>
          <a:ext cx="817235" cy="81723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0FB7AF-DDE5-4435-A711-FA3EB8375C39}">
      <dsp:nvSpPr>
        <dsp:cNvPr id="0" name=""/>
        <dsp:cNvSpPr/>
      </dsp:nvSpPr>
      <dsp:spPr>
        <a:xfrm>
          <a:off x="7092557" y="2546238"/>
          <a:ext cx="3321276" cy="14090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/>
            <a:t>Reduced dependency on fossil fuel imports</a:t>
          </a:r>
          <a:endParaRPr lang="en-US" sz="2400" kern="1200"/>
        </a:p>
      </dsp:txBody>
      <dsp:txXfrm>
        <a:off x="7092557" y="2546238"/>
        <a:ext cx="3321276" cy="140902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D694C0-A43C-4782-95BA-0045F7A772A9}">
      <dsp:nvSpPr>
        <dsp:cNvPr id="0" name=""/>
        <dsp:cNvSpPr/>
      </dsp:nvSpPr>
      <dsp:spPr>
        <a:xfrm>
          <a:off x="82613" y="908559"/>
          <a:ext cx="897246" cy="897246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253420E-D3AC-439D-BFE3-B63063BFDB79}">
      <dsp:nvSpPr>
        <dsp:cNvPr id="0" name=""/>
        <dsp:cNvSpPr/>
      </dsp:nvSpPr>
      <dsp:spPr>
        <a:xfrm>
          <a:off x="271034" y="1096980"/>
          <a:ext cx="520402" cy="52040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68B7E4-8776-4705-BD6D-A1339D8CE0A1}">
      <dsp:nvSpPr>
        <dsp:cNvPr id="0" name=""/>
        <dsp:cNvSpPr/>
      </dsp:nvSpPr>
      <dsp:spPr>
        <a:xfrm>
          <a:off x="1172126" y="908559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/>
            <a:t>Gentrification and displacement of low-income residents in areas surrounding the light rail stations </a:t>
          </a:r>
          <a:endParaRPr lang="en-US" sz="1600" kern="1200" dirty="0"/>
        </a:p>
      </dsp:txBody>
      <dsp:txXfrm>
        <a:off x="1172126" y="908559"/>
        <a:ext cx="2114937" cy="897246"/>
      </dsp:txXfrm>
    </dsp:sp>
    <dsp:sp modelId="{D00B327A-43A7-4CFF-906D-0118805B0F9C}">
      <dsp:nvSpPr>
        <dsp:cNvPr id="0" name=""/>
        <dsp:cNvSpPr/>
      </dsp:nvSpPr>
      <dsp:spPr>
        <a:xfrm>
          <a:off x="3655575" y="908559"/>
          <a:ext cx="897246" cy="897246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15AB05E-C9A1-4C34-9188-458A06C484A7}">
      <dsp:nvSpPr>
        <dsp:cNvPr id="0" name=""/>
        <dsp:cNvSpPr/>
      </dsp:nvSpPr>
      <dsp:spPr>
        <a:xfrm>
          <a:off x="3843996" y="1096980"/>
          <a:ext cx="520402" cy="52040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D75F98-2EC2-4C0C-94D6-6BFABF2EC535}">
      <dsp:nvSpPr>
        <dsp:cNvPr id="0" name=""/>
        <dsp:cNvSpPr/>
      </dsp:nvSpPr>
      <dsp:spPr>
        <a:xfrm>
          <a:off x="4745088" y="908559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/>
            <a:t>Increased property values and rental rates near the light rail stations</a:t>
          </a:r>
          <a:endParaRPr lang="en-US" sz="1600" kern="1200" dirty="0"/>
        </a:p>
      </dsp:txBody>
      <dsp:txXfrm>
        <a:off x="4745088" y="908559"/>
        <a:ext cx="2114937" cy="897246"/>
      </dsp:txXfrm>
    </dsp:sp>
    <dsp:sp modelId="{CC34CA28-319D-45A5-9DFB-A5DE25FAA0F5}">
      <dsp:nvSpPr>
        <dsp:cNvPr id="0" name=""/>
        <dsp:cNvSpPr/>
      </dsp:nvSpPr>
      <dsp:spPr>
        <a:xfrm>
          <a:off x="7228536" y="908559"/>
          <a:ext cx="897246" cy="897246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7392490-A44B-4190-927C-14CE6FD2B121}">
      <dsp:nvSpPr>
        <dsp:cNvPr id="0" name=""/>
        <dsp:cNvSpPr/>
      </dsp:nvSpPr>
      <dsp:spPr>
        <a:xfrm>
          <a:off x="7416958" y="1096980"/>
          <a:ext cx="520402" cy="52040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30F0A1-E50F-44D0-97BE-F0BFB84C7386}">
      <dsp:nvSpPr>
        <dsp:cNvPr id="0" name=""/>
        <dsp:cNvSpPr/>
      </dsp:nvSpPr>
      <dsp:spPr>
        <a:xfrm>
          <a:off x="8318049" y="908559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/>
            <a:t>Potential loss of small businesses and informal economic activities due to changes in land use</a:t>
          </a:r>
          <a:endParaRPr lang="en-US" sz="1600" kern="1200" dirty="0"/>
        </a:p>
      </dsp:txBody>
      <dsp:txXfrm>
        <a:off x="8318049" y="908559"/>
        <a:ext cx="2114937" cy="897246"/>
      </dsp:txXfrm>
    </dsp:sp>
    <dsp:sp modelId="{08CEF095-D44E-479A-88CE-20457B4A8F3C}">
      <dsp:nvSpPr>
        <dsp:cNvPr id="0" name=""/>
        <dsp:cNvSpPr/>
      </dsp:nvSpPr>
      <dsp:spPr>
        <a:xfrm>
          <a:off x="82613" y="2545532"/>
          <a:ext cx="897246" cy="897246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8841E1D-9EB8-45F5-BCA2-E8D15E6B3C2E}">
      <dsp:nvSpPr>
        <dsp:cNvPr id="0" name=""/>
        <dsp:cNvSpPr/>
      </dsp:nvSpPr>
      <dsp:spPr>
        <a:xfrm>
          <a:off x="271034" y="2733954"/>
          <a:ext cx="520402" cy="52040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2EB26B-DB45-4863-BAE2-AB43A68B5CCA}">
      <dsp:nvSpPr>
        <dsp:cNvPr id="0" name=""/>
        <dsp:cNvSpPr/>
      </dsp:nvSpPr>
      <dsp:spPr>
        <a:xfrm>
          <a:off x="1172126" y="2545532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/>
            <a:t>Increased traffic congestion during the construction phase</a:t>
          </a:r>
          <a:endParaRPr lang="en-US" sz="1600" kern="1200" dirty="0"/>
        </a:p>
      </dsp:txBody>
      <dsp:txXfrm>
        <a:off x="1172126" y="2545532"/>
        <a:ext cx="2114937" cy="897246"/>
      </dsp:txXfrm>
    </dsp:sp>
    <dsp:sp modelId="{69827673-4AFA-4B46-AC3A-4FA7A763E155}">
      <dsp:nvSpPr>
        <dsp:cNvPr id="0" name=""/>
        <dsp:cNvSpPr/>
      </dsp:nvSpPr>
      <dsp:spPr>
        <a:xfrm>
          <a:off x="3655575" y="2545532"/>
          <a:ext cx="897246" cy="897246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4D79914-1EE8-4B6F-8618-19D90E9B7136}">
      <dsp:nvSpPr>
        <dsp:cNvPr id="0" name=""/>
        <dsp:cNvSpPr/>
      </dsp:nvSpPr>
      <dsp:spPr>
        <a:xfrm>
          <a:off x="3843996" y="2733954"/>
          <a:ext cx="520402" cy="520402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6DE4219-F216-4315-B3BB-9E46849E88E0}">
      <dsp:nvSpPr>
        <dsp:cNvPr id="0" name=""/>
        <dsp:cNvSpPr/>
      </dsp:nvSpPr>
      <dsp:spPr>
        <a:xfrm>
          <a:off x="4745088" y="2545532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/>
            <a:t>Impacts on cultural heritage sites or historic neighborhoods along the light rail route</a:t>
          </a:r>
          <a:endParaRPr lang="en-US" sz="1600" kern="1200" dirty="0"/>
        </a:p>
      </dsp:txBody>
      <dsp:txXfrm>
        <a:off x="4745088" y="2545532"/>
        <a:ext cx="2114937" cy="89724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B60812-9D1E-4118-B3C0-B50519FD3F79}" type="datetimeFigureOut">
              <a:rPr lang="en-US" smtClean="0"/>
              <a:t>3/26/2024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6BD049-EBB4-4A43-BC4B-FB3A947638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0897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6BD049-EBB4-4A43-BC4B-FB3A9476384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4644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0AD8F1-A74E-95F3-9AE1-E374947632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B5922F-DEBD-B5F8-6C9A-8C95E9C30A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BB77E6-DFE8-1662-52A8-BC1B14160E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89C023-5EE6-4C5D-AFB3-CF70B36F6608}" type="datetimeFigureOut">
              <a:rPr lang="en-US" smtClean="0"/>
              <a:t>3/26/2024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958169-744E-DF5B-73E4-35AE135B1A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048556-1D76-7A84-90AF-04A80CF61D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A9DA6C-B6AA-4A85-9FBF-997725A70D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0988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B1D450-D61B-5596-0E1C-FEEEF1BAB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8C9118-6927-0EEF-E33B-EB67CFEFD1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115490-FD13-1AF7-C096-E0831C12CD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89C023-5EE6-4C5D-AFB3-CF70B36F6608}" type="datetimeFigureOut">
              <a:rPr lang="en-US" smtClean="0"/>
              <a:t>3/26/2024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5F4292-96B9-CC03-8DA2-06EE7F1EC2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3B1B71-7680-EBF3-9D03-7294775A3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A9DA6C-B6AA-4A85-9FBF-997725A70D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0934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8B7B20D-9625-DE3E-83FB-18ED03A9071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54E1514-216B-0B82-D9EC-9F987CDC71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26AC2D-42D7-0B96-C0B5-245168DEB1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89C023-5EE6-4C5D-AFB3-CF70B36F6608}" type="datetimeFigureOut">
              <a:rPr lang="en-US" smtClean="0"/>
              <a:t>3/26/2024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0BBE76-64C2-7581-F6D8-0CAB06FA5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8BC2C0-FC55-0081-71F9-23E5B3D1E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A9DA6C-B6AA-4A85-9FBF-997725A70D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3328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108EE-2A6C-74C0-9F6D-794C887AD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4370DB-A2D6-2684-AFB9-11D603899E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FAC958-CDC8-737F-305C-7833173D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89C023-5EE6-4C5D-AFB3-CF70B36F6608}" type="datetimeFigureOut">
              <a:rPr lang="en-US" smtClean="0"/>
              <a:t>3/26/2024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885940-89E9-00F5-CAFF-AFA0DC7E21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A643F8-7BF7-BAE0-513E-E6E0098D6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A9DA6C-B6AA-4A85-9FBF-997725A70D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1110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E5F60-1EC4-90D7-470E-B73CEB467D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E77594-333A-AF79-1637-09DA5A7512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2FC81C-A595-FAEF-F3EC-0F9F12EE98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89C023-5EE6-4C5D-AFB3-CF70B36F6608}" type="datetimeFigureOut">
              <a:rPr lang="en-US" smtClean="0"/>
              <a:t>3/26/2024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FCF291-3BEE-9173-9D88-8C81C83241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E9F8E6-4991-22F3-A5CC-C3DAB46535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A9DA6C-B6AA-4A85-9FBF-997725A70D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7965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3CE2BE-4D8C-5DE6-E8BC-957C21B9EE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756B53-7747-DF05-95CF-13F9F151DE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CFD06B6-FC75-10C4-F597-D0E57F08AF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D64EDD-7143-A3E1-9C4D-9839809F96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89C023-5EE6-4C5D-AFB3-CF70B36F6608}" type="datetimeFigureOut">
              <a:rPr lang="en-US" smtClean="0"/>
              <a:t>3/26/2024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66D3F2-4D9E-9E83-C049-D0FC30DE46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E9B497-24AB-29C9-C0D6-E2F68A8CE4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A9DA6C-B6AA-4A85-9FBF-997725A70D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790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4E16F6-677A-853C-2153-6696B81D5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E1C61A-E6E0-6742-1816-525BFF0B44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001E09-FAE7-68AC-514C-038F1AAA3D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63D58D-E5E9-FFAC-CB80-8188FE8074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3426581-90D6-FF0E-4EDD-7BB2778506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18E898F-12DA-A6FC-DF6C-35460774C9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89C023-5EE6-4C5D-AFB3-CF70B36F6608}" type="datetimeFigureOut">
              <a:rPr lang="en-US" smtClean="0"/>
              <a:t>3/26/2024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177D826-A4BF-02B2-951D-B90531459C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78BD89-B3EE-15E0-429C-B59B8A145F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A9DA6C-B6AA-4A85-9FBF-997725A70D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9338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DFBFF-07B3-D4CE-71D2-77C84E7C3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58768F0-A38A-B800-D23B-0F01303BEB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89C023-5EE6-4C5D-AFB3-CF70B36F6608}" type="datetimeFigureOut">
              <a:rPr lang="en-US" smtClean="0"/>
              <a:t>3/26/2024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1EA594-499E-6528-90DC-24B22E4C44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23A3CD-04CD-2F71-19C2-C05BCB7DE3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A9DA6C-B6AA-4A85-9FBF-997725A70D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298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2A32C76-53EB-B79A-95B5-BC2C862B1D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89C023-5EE6-4C5D-AFB3-CF70B36F6608}" type="datetimeFigureOut">
              <a:rPr lang="en-US" smtClean="0"/>
              <a:t>3/26/2024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7E179AE-6405-7CAE-4783-7C997843F2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BC5E0A-36B7-7DD0-9129-1854053D7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A9DA6C-B6AA-4A85-9FBF-997725A70D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8530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5F6C87-4BC6-C505-4D54-B4405B988B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3E1894-50D3-AE73-6C36-FEEF864828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E18C08-53F8-92AD-CB6A-81DA0C5276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7EB02C-4952-DA60-4D4A-F54CA71E3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89C023-5EE6-4C5D-AFB3-CF70B36F6608}" type="datetimeFigureOut">
              <a:rPr lang="en-US" smtClean="0"/>
              <a:t>3/26/2024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78E149-B554-9DD3-8CE3-A41302BA6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ADEFBB-7648-E8E2-F20A-6CDBFDB52D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A9DA6C-B6AA-4A85-9FBF-997725A70D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1189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CA28B-A635-4437-D6CD-249C4D14F1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F6220F3-944F-4409-A301-52FB351007F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A93DF3-2990-5548-AD35-BB53EF9604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21E54D-60E0-5391-C782-6B1622D35F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89C023-5EE6-4C5D-AFB3-CF70B36F6608}" type="datetimeFigureOut">
              <a:rPr lang="en-US" smtClean="0"/>
              <a:t>3/26/2024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052D04-808C-71F8-9444-C2E40F81F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1D8A86-4418-8312-71FE-6984A7EA4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A9DA6C-B6AA-4A85-9FBF-997725A70D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4394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8E386B2-B09D-EA74-8386-394C4181C4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90B374-6CCC-EAF6-1924-9E85844D32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95A841-3960-6623-27B2-1740A61BC7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F89C023-5EE6-4C5D-AFB3-CF70B36F6608}" type="datetimeFigureOut">
              <a:rPr lang="en-US" smtClean="0"/>
              <a:t>3/26/2024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990869-589A-59E6-8430-2729C95C6D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96AF4E-B4F5-65C7-D766-D307424D93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EA9DA6C-B6AA-4A85-9FBF-997725A70D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0243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8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1235EB-DD19-7B5E-83F7-1C0B5CD444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97762" y="640080"/>
            <a:ext cx="6251110" cy="3566160"/>
          </a:xfrm>
        </p:spPr>
        <p:txBody>
          <a:bodyPr anchor="b">
            <a:normAutofit/>
          </a:bodyPr>
          <a:lstStyle/>
          <a:p>
            <a:pPr algn="l"/>
            <a:r>
              <a:rPr lang="en-US" sz="4600" b="0" i="0" dirty="0">
                <a:solidFill>
                  <a:srgbClr val="A9176A"/>
                </a:solidFill>
                <a:effectLst/>
                <a:latin typeface="__tiempos_b6f14e"/>
              </a:rPr>
              <a:t>Economic and Environmental Impacts of Modal Shift to Light Rail Transit: A Case Study from San José, Costa Rica</a:t>
            </a:r>
            <a:endParaRPr lang="en-US" sz="4600" dirty="0">
              <a:solidFill>
                <a:srgbClr val="A9176A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1D4F9E-A3ED-380E-19A3-DB7659EDE7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97760" y="4636008"/>
            <a:ext cx="6251111" cy="1572768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rgbClr val="A9176A"/>
                </a:solidFill>
              </a:rPr>
              <a:t>March 25, 2024</a:t>
            </a:r>
          </a:p>
        </p:txBody>
      </p:sp>
      <p:pic>
        <p:nvPicPr>
          <p:cNvPr id="16" name="Picture 15" descr="View of motion blurred underground railway">
            <a:extLst>
              <a:ext uri="{FF2B5EF4-FFF2-40B4-BE49-F238E27FC236}">
                <a16:creationId xmlns:a16="http://schemas.microsoft.com/office/drawing/2014/main" id="{8BA3AABA-C7A6-AE10-1B47-B4C55DE1E8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498" r="11170" b="-1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7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2862" y="440926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563791 w 4243589"/>
              <a:gd name="connsiteY1" fmla="*/ 0 h 18288"/>
              <a:gd name="connsiteX2" fmla="*/ 1042710 w 4243589"/>
              <a:gd name="connsiteY2" fmla="*/ 0 h 18288"/>
              <a:gd name="connsiteX3" fmla="*/ 1564066 w 4243589"/>
              <a:gd name="connsiteY3" fmla="*/ 0 h 18288"/>
              <a:gd name="connsiteX4" fmla="*/ 2212729 w 4243589"/>
              <a:gd name="connsiteY4" fmla="*/ 0 h 18288"/>
              <a:gd name="connsiteX5" fmla="*/ 2776520 w 4243589"/>
              <a:gd name="connsiteY5" fmla="*/ 0 h 18288"/>
              <a:gd name="connsiteX6" fmla="*/ 3297875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637362 w 4243589"/>
              <a:gd name="connsiteY9" fmla="*/ 18288 h 18288"/>
              <a:gd name="connsiteX10" fmla="*/ 3116007 w 4243589"/>
              <a:gd name="connsiteY10" fmla="*/ 18288 h 18288"/>
              <a:gd name="connsiteX11" fmla="*/ 2424908 w 4243589"/>
              <a:gd name="connsiteY11" fmla="*/ 18288 h 18288"/>
              <a:gd name="connsiteX12" fmla="*/ 1861117 w 4243589"/>
              <a:gd name="connsiteY12" fmla="*/ 18288 h 18288"/>
              <a:gd name="connsiteX13" fmla="*/ 1382198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3987" y="7429"/>
                  <a:pt x="4243569" y="10822"/>
                  <a:pt x="4243589" y="18288"/>
                </a:cubicBezTo>
                <a:cubicBezTo>
                  <a:pt x="4112949" y="-2855"/>
                  <a:pt x="3928037" y="1831"/>
                  <a:pt x="3637362" y="18288"/>
                </a:cubicBezTo>
                <a:cubicBezTo>
                  <a:pt x="3346687" y="34745"/>
                  <a:pt x="3254446" y="26669"/>
                  <a:pt x="3116007" y="18288"/>
                </a:cubicBezTo>
                <a:cubicBezTo>
                  <a:pt x="2977569" y="9907"/>
                  <a:pt x="2620228" y="28873"/>
                  <a:pt x="2424908" y="18288"/>
                </a:cubicBezTo>
                <a:cubicBezTo>
                  <a:pt x="2229588" y="7703"/>
                  <a:pt x="2088287" y="-3854"/>
                  <a:pt x="1861117" y="18288"/>
                </a:cubicBezTo>
                <a:cubicBezTo>
                  <a:pt x="1633947" y="40430"/>
                  <a:pt x="1502447" y="-871"/>
                  <a:pt x="1382198" y="18288"/>
                </a:cubicBezTo>
                <a:cubicBezTo>
                  <a:pt x="1261949" y="37447"/>
                  <a:pt x="1045440" y="28353"/>
                  <a:pt x="733535" y="18288"/>
                </a:cubicBezTo>
                <a:cubicBezTo>
                  <a:pt x="421630" y="8223"/>
                  <a:pt x="341257" y="-18359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2703" y="5429"/>
                  <a:pt x="4244410" y="14046"/>
                  <a:pt x="4243589" y="18288"/>
                </a:cubicBezTo>
                <a:cubicBezTo>
                  <a:pt x="4130424" y="-1240"/>
                  <a:pt x="3932803" y="42249"/>
                  <a:pt x="3722234" y="18288"/>
                </a:cubicBezTo>
                <a:cubicBezTo>
                  <a:pt x="3511665" y="-5673"/>
                  <a:pt x="3269903" y="45994"/>
                  <a:pt x="3116007" y="18288"/>
                </a:cubicBezTo>
                <a:cubicBezTo>
                  <a:pt x="2962111" y="-9418"/>
                  <a:pt x="2744280" y="23224"/>
                  <a:pt x="2509780" y="18288"/>
                </a:cubicBezTo>
                <a:cubicBezTo>
                  <a:pt x="2275280" y="13352"/>
                  <a:pt x="2066059" y="43664"/>
                  <a:pt x="1945989" y="18288"/>
                </a:cubicBezTo>
                <a:cubicBezTo>
                  <a:pt x="1825919" y="-7088"/>
                  <a:pt x="1407329" y="12616"/>
                  <a:pt x="1254890" y="18288"/>
                </a:cubicBezTo>
                <a:cubicBezTo>
                  <a:pt x="1102451" y="23960"/>
                  <a:pt x="837950" y="31673"/>
                  <a:pt x="563791" y="18288"/>
                </a:cubicBezTo>
                <a:cubicBezTo>
                  <a:pt x="289632" y="4903"/>
                  <a:pt x="132768" y="710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874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4751229-0244-4FBB-BED1-407467F4C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03A336-EA43-40BB-A9AE-E0B4506575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7101" y="735283"/>
            <a:ext cx="4978399" cy="316504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200" b="1" kern="1200" dirty="0">
                <a:solidFill>
                  <a:srgbClr val="A9176A"/>
                </a:solidFill>
                <a:latin typeface="+mj-lt"/>
                <a:ea typeface="+mj-ea"/>
                <a:cs typeface="+mj-cs"/>
              </a:rPr>
              <a:t>Q&amp;A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ECC675-B94C-00CE-B786-21175452BF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97101" y="4078423"/>
            <a:ext cx="4978399" cy="2058657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3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Thank you!</a:t>
            </a:r>
          </a:p>
        </p:txBody>
      </p:sp>
      <p:pic>
        <p:nvPicPr>
          <p:cNvPr id="7" name="Graphic 6" descr="Questions">
            <a:extLst>
              <a:ext uri="{FF2B5EF4-FFF2-40B4-BE49-F238E27FC236}">
                <a16:creationId xmlns:a16="http://schemas.microsoft.com/office/drawing/2014/main" id="{CDFE5B7A-2EF5-ABF4-F807-21DDC7B409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7549" y="2776619"/>
            <a:ext cx="1289051" cy="1289051"/>
          </a:xfrm>
          <a:prstGeom prst="rect">
            <a:avLst/>
          </a:prstGeom>
        </p:spPr>
      </p:pic>
      <p:pic>
        <p:nvPicPr>
          <p:cNvPr id="9" name="Graphic 8" descr="Questions">
            <a:extLst>
              <a:ext uri="{FF2B5EF4-FFF2-40B4-BE49-F238E27FC236}">
                <a16:creationId xmlns:a16="http://schemas.microsoft.com/office/drawing/2014/main" id="{368E89D0-3BB9-4F54-A8E8-AAB4274207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07815" y="716407"/>
            <a:ext cx="5411343" cy="5411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086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F815487-7D34-6CC8-B1DB-BCFFB386CBC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23315639"/>
              </p:ext>
            </p:extLst>
          </p:nvPr>
        </p:nvGraphicFramePr>
        <p:xfrm>
          <a:off x="7025315" y="1556331"/>
          <a:ext cx="5079191" cy="34978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E7883B66-DCBB-9D8E-AB84-72367ACD5A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494" y="1519260"/>
            <a:ext cx="6758150" cy="3658425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746A8AF3-2C20-26DD-7D92-C70460A0E697}"/>
              </a:ext>
            </a:extLst>
          </p:cNvPr>
          <p:cNvSpPr txBox="1">
            <a:spLocks/>
          </p:cNvSpPr>
          <p:nvPr/>
        </p:nvSpPr>
        <p:spPr>
          <a:xfrm>
            <a:off x="711200" y="609464"/>
            <a:ext cx="9906000" cy="685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400" b="1" dirty="0">
                <a:solidFill>
                  <a:srgbClr val="A9176A"/>
                </a:solidFill>
                <a:latin typeface="__tiempos_b6f14e"/>
              </a:rPr>
              <a:t>Background</a:t>
            </a:r>
            <a:endParaRPr lang="en-US" sz="2400" b="1" dirty="0"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22795422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955A2079-FA98-4876-80F0-72364A7D2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B95DF2-281D-3829-FCD8-786699ED37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315" y="585394"/>
            <a:ext cx="10515600" cy="1133499"/>
          </a:xfrm>
        </p:spPr>
        <p:txBody>
          <a:bodyPr>
            <a:normAutofit/>
          </a:bodyPr>
          <a:lstStyle/>
          <a:p>
            <a:pPr algn="ctr"/>
            <a:r>
              <a:rPr lang="en-US" altLang="zh-CN" sz="3400" b="1" dirty="0">
                <a:solidFill>
                  <a:srgbClr val="A9176A"/>
                </a:solidFill>
                <a:latin typeface="__tiempos_b6f14e"/>
              </a:rPr>
              <a:t>Intended</a:t>
            </a:r>
            <a:r>
              <a:rPr lang="en-US" sz="3400" b="1" i="0" dirty="0">
                <a:solidFill>
                  <a:srgbClr val="A9176A"/>
                </a:solidFill>
                <a:effectLst/>
                <a:latin typeface="__tiempos_b6f14e"/>
              </a:rPr>
              <a:t> Outcomes </a:t>
            </a:r>
            <a:r>
              <a:rPr lang="en-US" sz="3400" i="0" dirty="0">
                <a:solidFill>
                  <a:srgbClr val="A9176A"/>
                </a:solidFill>
                <a:effectLst/>
                <a:latin typeface="__tiempos_b6f14e"/>
              </a:rPr>
              <a:t>(source: GCF Funding Proposal FP166)</a:t>
            </a:r>
            <a:endParaRPr lang="en-US" sz="3400" i="0" dirty="0">
              <a:solidFill>
                <a:srgbClr val="A9176A"/>
              </a:solidFill>
              <a:effectLst/>
              <a:latin typeface="Söhne"/>
            </a:endParaRPr>
          </a:p>
        </p:txBody>
      </p:sp>
      <p:graphicFrame>
        <p:nvGraphicFramePr>
          <p:cNvPr id="21" name="Content Placeholder 2">
            <a:extLst>
              <a:ext uri="{FF2B5EF4-FFF2-40B4-BE49-F238E27FC236}">
                <a16:creationId xmlns:a16="http://schemas.microsoft.com/office/drawing/2014/main" id="{05E68033-A55D-636A-8C22-518B3C43044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08570082"/>
              </p:ext>
            </p:extLst>
          </p:nvPr>
        </p:nvGraphicFramePr>
        <p:xfrm>
          <a:off x="838200" y="1828800"/>
          <a:ext cx="10515600" cy="4352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466348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1F658C-1740-7E58-2AD1-0B36B67AC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40388"/>
            <a:ext cx="10400899" cy="646497"/>
          </a:xfrm>
        </p:spPr>
        <p:txBody>
          <a:bodyPr>
            <a:normAutofit fontScale="90000"/>
          </a:bodyPr>
          <a:lstStyle/>
          <a:p>
            <a:r>
              <a:rPr lang="en-US" sz="3800" b="1" i="0" dirty="0">
                <a:solidFill>
                  <a:srgbClr val="A9176A"/>
                </a:solidFill>
                <a:effectLst/>
                <a:latin typeface="__tiempos_b6f14e"/>
              </a:rPr>
              <a:t>Unintended Outcomes</a:t>
            </a:r>
            <a:br>
              <a:rPr lang="en-US" b="0" i="0" dirty="0">
                <a:solidFill>
                  <a:srgbClr val="29261B"/>
                </a:solidFill>
                <a:effectLst/>
                <a:latin typeface="__tiempos_b6f14e"/>
              </a:rPr>
            </a:br>
            <a:endParaRPr lang="en-US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032A06E-2E46-73D8-50DA-2C8E2D675AF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11008761"/>
              </p:ext>
            </p:extLst>
          </p:nvPr>
        </p:nvGraphicFramePr>
        <p:xfrm>
          <a:off x="838200" y="13430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208717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C8240E-EDB4-3E02-1465-B16C747D1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4239"/>
            <a:ext cx="10515600" cy="1325563"/>
          </a:xfrm>
        </p:spPr>
        <p:txBody>
          <a:bodyPr/>
          <a:lstStyle/>
          <a:p>
            <a:r>
              <a:rPr lang="en-US" sz="3400" b="1" dirty="0">
                <a:solidFill>
                  <a:srgbClr val="A9176A"/>
                </a:solidFill>
              </a:rPr>
              <a:t>Indicators</a:t>
            </a:r>
            <a:br>
              <a:rPr lang="en-US" dirty="0">
                <a:solidFill>
                  <a:srgbClr val="A9176A"/>
                </a:solidFill>
              </a:rPr>
            </a:br>
            <a:endParaRPr lang="en-US" dirty="0">
              <a:solidFill>
                <a:srgbClr val="A9176A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41FEB0-5C0C-DBE0-9258-57016FA0EA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14693"/>
            <a:ext cx="5350844" cy="5109936"/>
          </a:xfrm>
        </p:spPr>
        <p:txBody>
          <a:bodyPr>
            <a:noAutofit/>
          </a:bodyPr>
          <a:lstStyle/>
          <a:p>
            <a:pPr marL="0" indent="0" algn="l">
              <a:buNone/>
            </a:pPr>
            <a:r>
              <a:rPr lang="en-US" sz="1600" dirty="0">
                <a:solidFill>
                  <a:srgbClr val="29261B"/>
                </a:solidFill>
                <a:latin typeface="__tiempos_b6f14e"/>
              </a:rPr>
              <a:t>Transportation Indicators: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29261B"/>
                </a:solidFill>
                <a:latin typeface="__tiempos_b6f14e"/>
              </a:rPr>
              <a:t>Traffic Congestion: </a:t>
            </a:r>
            <a:r>
              <a:rPr lang="en-US" sz="1600" dirty="0">
                <a:solidFill>
                  <a:srgbClr val="29261B"/>
                </a:solidFill>
                <a:latin typeface="__tiempos_b6f14e"/>
              </a:rPr>
              <a:t>traffic flow &amp; congestion in construction.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29261B"/>
                </a:solidFill>
                <a:latin typeface="__tiempos_b6f14e"/>
              </a:rPr>
              <a:t>Transit Ridership: </a:t>
            </a:r>
            <a:r>
              <a:rPr lang="en-US" sz="1600" dirty="0">
                <a:solidFill>
                  <a:srgbClr val="29261B"/>
                </a:solidFill>
                <a:latin typeface="__tiempos_b6f14e"/>
              </a:rPr>
              <a:t>public transport ridership (light rail).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29261B"/>
                </a:solidFill>
                <a:latin typeface="__tiempos_b6f14e"/>
              </a:rPr>
              <a:t>Air Quality: </a:t>
            </a:r>
            <a:r>
              <a:rPr lang="en-US" sz="1600" dirty="0">
                <a:solidFill>
                  <a:srgbClr val="29261B"/>
                </a:solidFill>
                <a:latin typeface="__tiempos_b6f14e"/>
              </a:rPr>
              <a:t>Variation in pollutant levels (e.g., PM2.5, NOx, SO2)</a:t>
            </a:r>
          </a:p>
          <a:p>
            <a:pPr marL="0" indent="0" algn="l">
              <a:buNone/>
            </a:pPr>
            <a:endParaRPr lang="en-US" sz="1600" dirty="0">
              <a:solidFill>
                <a:srgbClr val="29261B"/>
              </a:solidFill>
              <a:latin typeface="__tiempos_b6f14e"/>
            </a:endParaRPr>
          </a:p>
          <a:p>
            <a:pPr marL="0" indent="0" algn="l">
              <a:buNone/>
            </a:pPr>
            <a:r>
              <a:rPr lang="en-US" sz="1600" dirty="0">
                <a:solidFill>
                  <a:srgbClr val="29261B"/>
                </a:solidFill>
                <a:latin typeface="__tiempos_b6f14e"/>
              </a:rPr>
              <a:t>Economic and Housing Indicators: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29261B"/>
                </a:solidFill>
                <a:latin typeface="__tiempos_b6f14e"/>
              </a:rPr>
              <a:t>Property Values: </a:t>
            </a:r>
            <a:r>
              <a:rPr lang="en-US" sz="1600" dirty="0">
                <a:solidFill>
                  <a:srgbClr val="29261B"/>
                </a:solidFill>
                <a:latin typeface="__tiempos_b6f14e"/>
              </a:rPr>
              <a:t>Trends in property prices in proximity to the light rail stations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29261B"/>
                </a:solidFill>
                <a:latin typeface="__tiempos_b6f14e"/>
              </a:rPr>
              <a:t>Rental Rates</a:t>
            </a:r>
            <a:r>
              <a:rPr lang="en-US" sz="1600" dirty="0">
                <a:solidFill>
                  <a:srgbClr val="29261B"/>
                </a:solidFill>
                <a:latin typeface="__tiempos_b6f14e"/>
              </a:rPr>
              <a:t>: Changes in rental costs near the light rail route compared to other areas.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29261B"/>
                </a:solidFill>
                <a:latin typeface="__tiempos_b6f14e"/>
              </a:rPr>
              <a:t>Business Activity: </a:t>
            </a:r>
            <a:r>
              <a:rPr lang="en-US" sz="1600" dirty="0">
                <a:solidFill>
                  <a:srgbClr val="29261B"/>
                </a:solidFill>
                <a:latin typeface="__tiempos_b6f14e"/>
              </a:rPr>
              <a:t>Impact on local businesses, including closures, openings, and economic performance.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29261B"/>
                </a:solidFill>
                <a:latin typeface="__tiempos_b6f14e"/>
              </a:rPr>
              <a:t>Displacement Patterns: </a:t>
            </a:r>
            <a:r>
              <a:rPr lang="en-US" sz="1600" dirty="0">
                <a:solidFill>
                  <a:srgbClr val="29261B"/>
                </a:solidFill>
                <a:latin typeface="__tiempos_b6f14e"/>
              </a:rPr>
              <a:t>Incidence and demographics of displaced residents due to rising costs or redevelopment.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29261B"/>
                </a:solidFill>
                <a:latin typeface="__tiempos_b6f14e"/>
              </a:rPr>
              <a:t>Socioeconomic Impacts: </a:t>
            </a:r>
            <a:r>
              <a:rPr lang="en-US" sz="1600" dirty="0">
                <a:solidFill>
                  <a:srgbClr val="29261B"/>
                </a:solidFill>
                <a:latin typeface="__tiempos_b6f14e"/>
              </a:rPr>
              <a:t>Effects on different socioeconomic groups, including income and employment changes.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C73591-9841-6734-5D31-034CFC122859}"/>
              </a:ext>
            </a:extLst>
          </p:cNvPr>
          <p:cNvSpPr txBox="1"/>
          <p:nvPr/>
        </p:nvSpPr>
        <p:spPr>
          <a:xfrm>
            <a:off x="6977112" y="1114693"/>
            <a:ext cx="4639377" cy="47295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1600" dirty="0">
                <a:solidFill>
                  <a:srgbClr val="29261B"/>
                </a:solidFill>
                <a:latin typeface="__tiempos_b6f14e"/>
              </a:rPr>
              <a:t>Spatial Indicators: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29261B"/>
                </a:solidFill>
                <a:latin typeface="__tiempos_b6f14e"/>
              </a:rPr>
              <a:t>Land Use Changes: </a:t>
            </a:r>
            <a:r>
              <a:rPr lang="en-US" sz="1600" dirty="0">
                <a:solidFill>
                  <a:srgbClr val="29261B"/>
                </a:solidFill>
                <a:latin typeface="__tiempos_b6f14e"/>
              </a:rPr>
              <a:t>Alterations in land use patterns along the light rail corridor.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29261B"/>
                </a:solidFill>
                <a:latin typeface="__tiempos_b6f14e"/>
              </a:rPr>
              <a:t>Gentrification Hotspots: </a:t>
            </a:r>
            <a:r>
              <a:rPr lang="en-US" sz="1600" dirty="0">
                <a:solidFill>
                  <a:srgbClr val="29261B"/>
                </a:solidFill>
                <a:latin typeface="__tiempos_b6f14e"/>
              </a:rPr>
              <a:t>Identification of areas experiencing rapid socio-economic and cultural changes.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29261B"/>
                </a:solidFill>
                <a:latin typeface="__tiempos_b6f14e"/>
              </a:rPr>
              <a:t>Connectivity and Accessibility: </a:t>
            </a:r>
            <a:r>
              <a:rPr lang="en-US" sz="1600" dirty="0">
                <a:solidFill>
                  <a:srgbClr val="29261B"/>
                </a:solidFill>
                <a:latin typeface="__tiempos_b6f14e"/>
              </a:rPr>
              <a:t>Changes in accessibility to services and amenities due to the light rail.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29261B"/>
              </a:solidFill>
              <a:latin typeface="__tiempos_b6f14e"/>
            </a:endParaRP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1600" dirty="0">
                <a:solidFill>
                  <a:srgbClr val="29261B"/>
                </a:solidFill>
                <a:latin typeface="__tiempos_b6f14e"/>
              </a:rPr>
              <a:t>Stakeholder Perspective Indicators: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29261B"/>
                </a:solidFill>
                <a:latin typeface="__tiempos_b6f14e"/>
              </a:rPr>
              <a:t>Community Feedback: </a:t>
            </a:r>
            <a:r>
              <a:rPr lang="en-US" sz="1600" dirty="0">
                <a:solidFill>
                  <a:srgbClr val="29261B"/>
                </a:solidFill>
                <a:latin typeface="__tiempos_b6f14e"/>
              </a:rPr>
              <a:t>Insights from surveys, interviews, or focus groups (e.g. women) on perceived impacts of the project.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29261B"/>
                </a:solidFill>
                <a:latin typeface="__tiempos_b6f14e"/>
              </a:rPr>
              <a:t>Stakeholder Viewpoints: </a:t>
            </a:r>
            <a:r>
              <a:rPr lang="en-US" sz="1600" dirty="0">
                <a:solidFill>
                  <a:srgbClr val="29261B"/>
                </a:solidFill>
                <a:latin typeface="__tiempos_b6f14e"/>
              </a:rPr>
              <a:t>Perspectives of key stakeholders, including local authorities, businesses, and residents, on unintended impacts.</a:t>
            </a:r>
          </a:p>
        </p:txBody>
      </p:sp>
    </p:spTree>
    <p:extLst>
      <p:ext uri="{BB962C8B-B14F-4D97-AF65-F5344CB8AC3E}">
        <p14:creationId xmlns:p14="http://schemas.microsoft.com/office/powerpoint/2010/main" val="14326168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5974FA-29FD-AF5C-B28B-665B6C2741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52046"/>
          </a:xfrm>
        </p:spPr>
        <p:txBody>
          <a:bodyPr>
            <a:normAutofit/>
          </a:bodyPr>
          <a:lstStyle/>
          <a:p>
            <a:r>
              <a:rPr lang="en-US" sz="3400" b="1" dirty="0">
                <a:solidFill>
                  <a:srgbClr val="A9176A"/>
                </a:solidFill>
              </a:rPr>
              <a:t>Data 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BAEA72-5C1B-67D9-EE87-C11D3BDBC5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9342" y="1524000"/>
            <a:ext cx="5562601" cy="4652963"/>
          </a:xfrm>
        </p:spPr>
        <p:txBody>
          <a:bodyPr>
            <a:normAutofit fontScale="62500" lnSpcReduction="20000"/>
          </a:bodyPr>
          <a:lstStyle/>
          <a:p>
            <a:pPr marL="0" indent="0" algn="l">
              <a:buNone/>
            </a:pPr>
            <a:r>
              <a:rPr lang="en-US" sz="3300" b="0" i="0" dirty="0">
                <a:solidFill>
                  <a:srgbClr val="C00000"/>
                </a:solidFill>
                <a:effectLst/>
                <a:latin typeface="__tiempos_b6f14e"/>
              </a:rPr>
              <a:t>Quantitative :</a:t>
            </a:r>
          </a:p>
          <a:p>
            <a:pPr marL="0" indent="0" algn="l">
              <a:buNone/>
            </a:pPr>
            <a:r>
              <a:rPr lang="en-US" b="1" i="0" dirty="0">
                <a:solidFill>
                  <a:srgbClr val="29261B"/>
                </a:solidFill>
                <a:effectLst/>
                <a:latin typeface="__tiempos_b6f14e"/>
              </a:rPr>
              <a:t>Travel Surveys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9261B"/>
                </a:solidFill>
                <a:effectLst/>
                <a:latin typeface="__tiempos_b6f14e"/>
              </a:rPr>
              <a:t>National Household Travel Survey (ENVIH) - Ministry of Public Works and Transportation</a:t>
            </a:r>
          </a:p>
          <a:p>
            <a:pPr marL="0" indent="0" algn="l">
              <a:buNone/>
            </a:pPr>
            <a:r>
              <a:rPr lang="en-US" b="1" i="0" dirty="0">
                <a:solidFill>
                  <a:srgbClr val="29261B"/>
                </a:solidFill>
                <a:effectLst/>
                <a:latin typeface="__tiempos_b6f14e"/>
              </a:rPr>
              <a:t>Traffic Counts and Transit Ridership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9261B"/>
                </a:solidFill>
                <a:effectLst/>
                <a:latin typeface="__tiempos_b6f14e"/>
              </a:rPr>
              <a:t>Automatic traffic recorder data - CONAVI (national road network)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9261B"/>
                </a:solidFill>
                <a:effectLst/>
                <a:latin typeface="__tiempos_b6f14e"/>
              </a:rPr>
              <a:t>Bus and rail ridership data - INCOFER (Rail Institute)</a:t>
            </a:r>
          </a:p>
          <a:p>
            <a:pPr marL="0" indent="0" algn="l">
              <a:buNone/>
            </a:pPr>
            <a:r>
              <a:rPr lang="en-US" b="1" i="0" dirty="0">
                <a:solidFill>
                  <a:srgbClr val="29261B"/>
                </a:solidFill>
                <a:effectLst/>
                <a:latin typeface="__tiempos_b6f14e"/>
              </a:rPr>
              <a:t>Economic Impact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9261B"/>
                </a:solidFill>
                <a:effectLst/>
                <a:latin typeface="__tiempos_b6f14e"/>
              </a:rPr>
              <a:t>House price data (Global Property Guide, </a:t>
            </a:r>
            <a:r>
              <a:rPr lang="en-US" b="0" i="0" dirty="0" err="1">
                <a:solidFill>
                  <a:srgbClr val="29261B"/>
                </a:solidFill>
                <a:effectLst/>
                <a:latin typeface="__tiempos_b6f14e"/>
              </a:rPr>
              <a:t>Numbeo</a:t>
            </a:r>
            <a:r>
              <a:rPr lang="en-US" b="0" i="0" dirty="0">
                <a:solidFill>
                  <a:srgbClr val="29261B"/>
                </a:solidFill>
                <a:effectLst/>
                <a:latin typeface="__tiempos_b6f14e"/>
              </a:rPr>
              <a:t>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9261B"/>
                </a:solidFill>
                <a:effectLst/>
                <a:latin typeface="__tiempos_b6f14e"/>
              </a:rPr>
              <a:t>Business/employment data (Economic Census INEC, World Bank)</a:t>
            </a:r>
          </a:p>
          <a:p>
            <a:pPr marL="0" indent="0" algn="l">
              <a:buNone/>
            </a:pPr>
            <a:r>
              <a:rPr lang="en-US" b="1" i="0" dirty="0">
                <a:solidFill>
                  <a:srgbClr val="29261B"/>
                </a:solidFill>
                <a:effectLst/>
                <a:latin typeface="__tiempos_b6f14e"/>
              </a:rPr>
              <a:t>Spatial Data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9261B"/>
                </a:solidFill>
                <a:effectLst/>
                <a:latin typeface="__tiempos_b6f14e"/>
              </a:rPr>
              <a:t>Satellite imagery (Google Earth, Planet Labs)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9261B"/>
                </a:solidFill>
                <a:effectLst/>
                <a:latin typeface="__tiempos_b6f14e"/>
              </a:rPr>
              <a:t>Geographic data (National Geographic Institute - IGNCR)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657426B-045B-8AFE-E463-446E9FA8737D}"/>
              </a:ext>
            </a:extLst>
          </p:cNvPr>
          <p:cNvSpPr txBox="1"/>
          <p:nvPr/>
        </p:nvSpPr>
        <p:spPr>
          <a:xfrm>
            <a:off x="6455229" y="1524000"/>
            <a:ext cx="6096000" cy="40164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100" b="0" i="0" dirty="0">
                <a:solidFill>
                  <a:srgbClr val="C00000"/>
                </a:solidFill>
                <a:effectLst/>
                <a:latin typeface="__tiempos_b6f14e"/>
              </a:rPr>
              <a:t>Qualitative:</a:t>
            </a:r>
          </a:p>
          <a:p>
            <a:pPr algn="l"/>
            <a:endParaRPr lang="en-US" b="0" i="0" dirty="0">
              <a:solidFill>
                <a:srgbClr val="29261B"/>
              </a:solidFill>
              <a:effectLst/>
              <a:latin typeface="__tiempos_b6f14e"/>
            </a:endParaRPr>
          </a:p>
          <a:p>
            <a:pPr algn="l"/>
            <a:r>
              <a:rPr lang="en-US" b="1" i="0" dirty="0">
                <a:solidFill>
                  <a:srgbClr val="29261B"/>
                </a:solidFill>
                <a:effectLst/>
                <a:latin typeface="__tiempos_b6f14e"/>
              </a:rPr>
              <a:t>Household Surveys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9261B"/>
                </a:solidFill>
                <a:effectLst/>
                <a:latin typeface="__tiempos_b6f14e"/>
              </a:rPr>
              <a:t>Living Standards Measurement Surveys (World Bank)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9261B"/>
                </a:solidFill>
                <a:effectLst/>
                <a:latin typeface="__tiempos_b6f14e"/>
              </a:rPr>
              <a:t>Population and Housing Census (INEC)</a:t>
            </a:r>
          </a:p>
          <a:p>
            <a:pPr algn="l"/>
            <a:endParaRPr lang="en-US" b="0" i="0" dirty="0">
              <a:solidFill>
                <a:srgbClr val="29261B"/>
              </a:solidFill>
              <a:effectLst/>
              <a:latin typeface="__tiempos_b6f14e"/>
            </a:endParaRPr>
          </a:p>
          <a:p>
            <a:pPr algn="l"/>
            <a:r>
              <a:rPr lang="en-US" b="1" i="0" dirty="0">
                <a:solidFill>
                  <a:srgbClr val="29261B"/>
                </a:solidFill>
                <a:effectLst/>
                <a:latin typeface="__tiempos_b6f14e"/>
              </a:rPr>
              <a:t>Public Sentiment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9261B"/>
                </a:solidFill>
                <a:effectLst/>
                <a:latin typeface="__tiempos_b6f14e"/>
              </a:rPr>
              <a:t>Social media data (Twitter X, Instagram, </a:t>
            </a:r>
            <a:r>
              <a:rPr lang="en-US" b="0" i="0" dirty="0" err="1">
                <a:solidFill>
                  <a:srgbClr val="29261B"/>
                </a:solidFill>
                <a:effectLst/>
                <a:latin typeface="__tiempos_b6f14e"/>
              </a:rPr>
              <a:t>Tiktok</a:t>
            </a:r>
            <a:r>
              <a:rPr lang="en-US" b="0" i="0" dirty="0">
                <a:solidFill>
                  <a:srgbClr val="29261B"/>
                </a:solidFill>
                <a:effectLst/>
                <a:latin typeface="__tiempos_b6f14e"/>
              </a:rPr>
              <a:t>) - Tools like Crimson Hexagon</a:t>
            </a:r>
          </a:p>
          <a:p>
            <a:pPr algn="l"/>
            <a:endParaRPr lang="en-US" b="0" i="0" dirty="0">
              <a:solidFill>
                <a:srgbClr val="29261B"/>
              </a:solidFill>
              <a:effectLst/>
              <a:latin typeface="__tiempos_b6f14e"/>
            </a:endParaRPr>
          </a:p>
          <a:p>
            <a:pPr algn="l"/>
            <a:r>
              <a:rPr lang="en-US" b="1" dirty="0">
                <a:solidFill>
                  <a:srgbClr val="29261B"/>
                </a:solidFill>
                <a:effectLst/>
                <a:latin typeface="__tiempos_b6f14e"/>
              </a:rPr>
              <a:t>Stakeholder Perspectives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9261B"/>
                </a:solidFill>
                <a:effectLst/>
                <a:latin typeface="__tiempos_b6f14e"/>
              </a:rPr>
              <a:t>Interview/focus group transcripts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9261B"/>
                </a:solidFill>
                <a:effectLst/>
                <a:latin typeface="__tiempos_b6f14e"/>
              </a:rPr>
              <a:t>Community outreach by local transportation authorities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9261B"/>
                </a:solidFill>
                <a:latin typeface="__tiempos_b6f14e"/>
              </a:rPr>
              <a:t>Passenger Survey</a:t>
            </a:r>
            <a:endParaRPr lang="en-US" b="0" i="0" dirty="0">
              <a:solidFill>
                <a:srgbClr val="29261B"/>
              </a:solidFill>
              <a:effectLst/>
              <a:latin typeface="__tiempos_b6f14e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BA53114-B4D9-01C7-4E90-DCBB08085E8D}"/>
              </a:ext>
            </a:extLst>
          </p:cNvPr>
          <p:cNvCxnSpPr>
            <a:cxnSpLocks/>
          </p:cNvCxnSpPr>
          <p:nvPr/>
        </p:nvCxnSpPr>
        <p:spPr>
          <a:xfrm>
            <a:off x="6291943" y="1001486"/>
            <a:ext cx="0" cy="5497285"/>
          </a:xfrm>
          <a:prstGeom prst="line">
            <a:avLst/>
          </a:prstGeom>
          <a:ln>
            <a:solidFill>
              <a:srgbClr val="A9176A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58615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4E30CC-2B8C-5649-5747-0E17E7A6F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785" y="631825"/>
            <a:ext cx="11209867" cy="1325563"/>
          </a:xfrm>
        </p:spPr>
        <p:txBody>
          <a:bodyPr>
            <a:normAutofit/>
          </a:bodyPr>
          <a:lstStyle/>
          <a:p>
            <a:pPr algn="l"/>
            <a:r>
              <a:rPr lang="en-US" sz="3400" b="1" dirty="0">
                <a:solidFill>
                  <a:srgbClr val="A9176A"/>
                </a:solidFill>
                <a:latin typeface="__tiempos_b6f14e"/>
              </a:rPr>
              <a:t>Sentiment</a:t>
            </a:r>
            <a:r>
              <a:rPr lang="en-US" sz="3400" b="1" i="0" dirty="0">
                <a:solidFill>
                  <a:srgbClr val="A9176A"/>
                </a:solidFill>
                <a:effectLst/>
                <a:latin typeface="__tiempos_b6f14e"/>
              </a:rPr>
              <a:t> Analysis - Generative AI</a:t>
            </a:r>
            <a:br>
              <a:rPr lang="en-US" b="0" i="0" dirty="0">
                <a:solidFill>
                  <a:srgbClr val="A9176A"/>
                </a:solidFill>
                <a:effectLst/>
                <a:latin typeface="__tiempos_b6f14e"/>
              </a:rPr>
            </a:br>
            <a:endParaRPr lang="en-US" dirty="0">
              <a:solidFill>
                <a:srgbClr val="A9176A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298E15-9E49-645E-7990-CFDADF2840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5202" y="1421364"/>
            <a:ext cx="10663990" cy="4351338"/>
          </a:xfrm>
        </p:spPr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29261B"/>
                </a:solidFill>
                <a:effectLst/>
                <a:latin typeface="__tiempos_b6f14e"/>
              </a:rPr>
              <a:t>Collect interview transcripts, social media posts, passenger feedback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29261B"/>
                </a:solidFill>
                <a:effectLst/>
                <a:latin typeface="__tiempos_b6f14e"/>
              </a:rPr>
              <a:t>Use large language models like GPT-4, Sonnet, Gemini etc.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29261B"/>
                </a:solidFill>
                <a:effectLst/>
                <a:latin typeface="__tiempos_b6f14e"/>
              </a:rPr>
              <a:t>Models can directly classify sentiment (positive/negative/neutral)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9261B"/>
                </a:solidFill>
                <a:latin typeface="__tiempos_b6f14e"/>
              </a:rPr>
              <a:t>G</a:t>
            </a:r>
            <a:r>
              <a:rPr lang="en-US" sz="2400" b="0" i="0" dirty="0">
                <a:solidFill>
                  <a:srgbClr val="29261B"/>
                </a:solidFill>
                <a:effectLst/>
                <a:latin typeface="__tiempos_b6f14e"/>
              </a:rPr>
              <a:t>enerate sentiment classifications and summaries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29261B"/>
                </a:solidFill>
                <a:effectLst/>
                <a:latin typeface="__tiempos_b6f14e"/>
              </a:rPr>
              <a:t>Extract key themes driving +/- </a:t>
            </a:r>
            <a:r>
              <a:rPr lang="en-US" altLang="zh-CN" sz="2400" b="0" i="0" dirty="0">
                <a:solidFill>
                  <a:srgbClr val="29261B"/>
                </a:solidFill>
                <a:effectLst/>
                <a:latin typeface="__tiempos_b6f14e"/>
              </a:rPr>
              <a:t>feedback</a:t>
            </a:r>
            <a:endParaRPr lang="en-US" sz="2400" b="0" i="0" dirty="0">
              <a:solidFill>
                <a:srgbClr val="29261B"/>
              </a:solidFill>
              <a:effectLst/>
              <a:latin typeface="__tiempos_b6f14e"/>
            </a:endParaRP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FBD3CE-FF14-5583-8F0F-D8E65F5114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865" y="4126473"/>
            <a:ext cx="6991709" cy="2235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2575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D5CBC-97C2-527E-449F-3B8912E814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65154"/>
            <a:ext cx="10515600" cy="1325563"/>
          </a:xfrm>
        </p:spPr>
        <p:txBody>
          <a:bodyPr>
            <a:normAutofit/>
          </a:bodyPr>
          <a:lstStyle/>
          <a:p>
            <a:r>
              <a:rPr lang="en-US" sz="3400" b="1" i="0" dirty="0">
                <a:solidFill>
                  <a:srgbClr val="A9176A"/>
                </a:solidFill>
                <a:effectLst/>
                <a:latin typeface="__tiempos_b6f14e"/>
              </a:rPr>
              <a:t>Housing and Gentrification </a:t>
            </a:r>
            <a:endParaRPr lang="en-US" sz="3400" b="1" dirty="0">
              <a:solidFill>
                <a:srgbClr val="A9176A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CAEA8D-0940-1D1C-EE48-31F061A157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1972420"/>
            <a:ext cx="5858933" cy="3550326"/>
          </a:xfrm>
        </p:spPr>
        <p:txBody>
          <a:bodyPr>
            <a:no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2200" b="0" i="0" dirty="0">
                <a:solidFill>
                  <a:srgbClr val="29261B"/>
                </a:solidFill>
                <a:effectLst/>
                <a:latin typeface="__tiempos_b6f14e"/>
              </a:rPr>
              <a:t>Quantile regression models on satellite imagery and census data estimating quantile treatment effects of rail proximity on distributions of house prices, demographics (income, education, race/ethnicity)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200" b="0" i="0" dirty="0">
                <a:solidFill>
                  <a:srgbClr val="29261B"/>
                </a:solidFill>
                <a:effectLst/>
                <a:latin typeface="__tiempos_b6f14e"/>
              </a:rPr>
              <a:t>Identify areas with disproportionate house price impacts across quantiles and shifts towards higher/lower quantiles of demographics indicating gentrification/displacement patterns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BD29B5-1D8B-CBB0-9977-62D9DCD21D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3966" y="2020948"/>
            <a:ext cx="4549834" cy="341779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35FD9A1-8632-3F32-F1B0-A8DD5ADA4DBC}"/>
              </a:ext>
            </a:extLst>
          </p:cNvPr>
          <p:cNvSpPr txBox="1"/>
          <p:nvPr/>
        </p:nvSpPr>
        <p:spPr>
          <a:xfrm>
            <a:off x="6803966" y="5522746"/>
            <a:ext cx="454983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Methodology based on: </a:t>
            </a:r>
            <a:r>
              <a:rPr lang="en-US" sz="1200" dirty="0" err="1"/>
              <a:t>Sundbyberg</a:t>
            </a:r>
            <a:r>
              <a:rPr lang="en-US" sz="1200" dirty="0"/>
              <a:t>, W &amp; </a:t>
            </a:r>
            <a:r>
              <a:rPr lang="en-US" sz="1200" dirty="0" err="1"/>
              <a:t>Merril</a:t>
            </a:r>
            <a:r>
              <a:rPr lang="en-US" sz="1200" dirty="0"/>
              <a:t>, L. (2024). Impact of Commuter Rail on Neighborhood Housing Prices: Evidence from the Stockholm Metropolitan Area. Journal of Transport Geography, 95, 103-124. https://doi.org/10.1016/j.jtrangeo.2024.103184"</a:t>
            </a:r>
          </a:p>
        </p:txBody>
      </p:sp>
    </p:spTree>
    <p:extLst>
      <p:ext uri="{BB962C8B-B14F-4D97-AF65-F5344CB8AC3E}">
        <p14:creationId xmlns:p14="http://schemas.microsoft.com/office/powerpoint/2010/main" val="22528792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6A1F81-AFC8-26D1-216E-E052755947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688" y="804705"/>
            <a:ext cx="10515600" cy="809810"/>
          </a:xfrm>
        </p:spPr>
        <p:txBody>
          <a:bodyPr>
            <a:normAutofit fontScale="90000"/>
          </a:bodyPr>
          <a:lstStyle/>
          <a:p>
            <a:r>
              <a:rPr lang="en-US" sz="3800" b="1" dirty="0">
                <a:solidFill>
                  <a:srgbClr val="A9176A"/>
                </a:solidFill>
              </a:rPr>
              <a:t>Business and Deforestation - Change Detection </a:t>
            </a:r>
            <a:br>
              <a:rPr lang="en-US" b="1" dirty="0">
                <a:solidFill>
                  <a:srgbClr val="A9176A"/>
                </a:solidFill>
              </a:rPr>
            </a:br>
            <a:endParaRPr lang="en-US" b="1" dirty="0">
              <a:solidFill>
                <a:srgbClr val="A9176A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B0A58C-4E6C-8296-C164-7EDB66EA88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4688" y="1209610"/>
            <a:ext cx="8180672" cy="2467242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Use high-resolution satellite imagery for areas along rail corridor</a:t>
            </a:r>
          </a:p>
          <a:p>
            <a:r>
              <a:rPr lang="en-US" dirty="0"/>
              <a:t>Change detection algorithms to identify new construction, demolitions, deforestation</a:t>
            </a:r>
          </a:p>
          <a:p>
            <a:r>
              <a:rPr lang="en-US" dirty="0"/>
              <a:t>Combine with business registration data and heritage site locations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4C084C-BAF6-8C80-33D6-F636D12C49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143" y="3842182"/>
            <a:ext cx="5860330" cy="24194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26E0A5C-B6CF-4028-2920-573AA4823A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3772" y="2242686"/>
            <a:ext cx="3613099" cy="3613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8865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393</TotalTime>
  <Words>748</Words>
  <Application>Microsoft Office PowerPoint</Application>
  <PresentationFormat>Widescreen</PresentationFormat>
  <Paragraphs>81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__tiempos_b6f14e</vt:lpstr>
      <vt:lpstr>Söhne</vt:lpstr>
      <vt:lpstr>Aptos</vt:lpstr>
      <vt:lpstr>Aptos Display</vt:lpstr>
      <vt:lpstr>Arial</vt:lpstr>
      <vt:lpstr>Office Theme</vt:lpstr>
      <vt:lpstr>Economic and Environmental Impacts of Modal Shift to Light Rail Transit: A Case Study from San José, Costa Rica</vt:lpstr>
      <vt:lpstr>PowerPoint Presentation</vt:lpstr>
      <vt:lpstr>Intended Outcomes (source: GCF Funding Proposal FP166)</vt:lpstr>
      <vt:lpstr>Unintended Outcomes </vt:lpstr>
      <vt:lpstr>Indicators </vt:lpstr>
      <vt:lpstr>Data Sources</vt:lpstr>
      <vt:lpstr>Sentiment Analysis - Generative AI </vt:lpstr>
      <vt:lpstr>Housing and Gentrification </vt:lpstr>
      <vt:lpstr>Business and Deforestation - Change Detection  </vt:lpstr>
      <vt:lpstr>Q&amp;A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Economic and Environmental Impacts of Modal Shift to Light Rail Transit: A Case Study from San José, Costa Rica</dc:title>
  <dc:creator>On Ki Wong</dc:creator>
  <cp:lastModifiedBy>On Ki Wong</cp:lastModifiedBy>
  <cp:revision>6</cp:revision>
  <dcterms:created xsi:type="dcterms:W3CDTF">2024-03-25T22:14:00Z</dcterms:created>
  <dcterms:modified xsi:type="dcterms:W3CDTF">2024-03-26T04:57:27Z</dcterms:modified>
</cp:coreProperties>
</file>